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4.7839506172839504E-2"/>
                  <c:y val="-0.26096103746318738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246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424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5493827160493825E-2"/>
                  <c:y val="-0.25254293948050388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257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002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4.9382716049382713E-2"/>
                  <c:y val="-0.39845663784701735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503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426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квартал</c:v>
                </c:pt>
                <c:pt idx="1">
                  <c:v>2 квартал</c:v>
                </c:pt>
                <c:pt idx="2">
                  <c:v>1 полугодие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246424</c:v>
                </c:pt>
                <c:pt idx="1">
                  <c:v>257002</c:v>
                </c:pt>
                <c:pt idx="2">
                  <c:v>503426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24496512"/>
        <c:axId val="124656640"/>
        <c:axId val="0"/>
      </c:bar3DChart>
      <c:catAx>
        <c:axId val="124496512"/>
        <c:scaling>
          <c:orientation val="minMax"/>
        </c:scaling>
        <c:delete val="0"/>
        <c:axPos val="b"/>
        <c:majorTickMark val="none"/>
        <c:minorTickMark val="none"/>
        <c:tickLblPos val="nextTo"/>
        <c:crossAx val="124656640"/>
        <c:crosses val="autoZero"/>
        <c:auto val="1"/>
        <c:lblAlgn val="ctr"/>
        <c:lblOffset val="100"/>
        <c:noMultiLvlLbl val="0"/>
      </c:catAx>
      <c:valAx>
        <c:axId val="12465664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2449651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3.3333333333333333E-2"/>
                  <c:y val="-0.26931983284371586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30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790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3055555555555555E-2"/>
                  <c:y val="-0.29003674306246319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34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470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2777777777777778E-2"/>
                  <c:y val="-0.43275323568050061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65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263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квартал</c:v>
                </c:pt>
                <c:pt idx="1">
                  <c:v>2 квартал</c:v>
                </c:pt>
                <c:pt idx="2">
                  <c:v>1 полугодие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30790</c:v>
                </c:pt>
                <c:pt idx="1">
                  <c:v>34470</c:v>
                </c:pt>
                <c:pt idx="2">
                  <c:v>65263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09822720"/>
        <c:axId val="109824256"/>
        <c:axId val="0"/>
      </c:bar3DChart>
      <c:catAx>
        <c:axId val="109822720"/>
        <c:scaling>
          <c:orientation val="minMax"/>
        </c:scaling>
        <c:delete val="0"/>
        <c:axPos val="b"/>
        <c:majorTickMark val="none"/>
        <c:minorTickMark val="none"/>
        <c:tickLblPos val="nextTo"/>
        <c:crossAx val="109824256"/>
        <c:crosses val="autoZero"/>
        <c:auto val="1"/>
        <c:lblAlgn val="ctr"/>
        <c:lblOffset val="100"/>
        <c:noMultiLvlLbl val="0"/>
      </c:catAx>
      <c:valAx>
        <c:axId val="10982425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098227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Lbls>
            <c:dLbl>
              <c:idx val="0"/>
              <c:layout>
                <c:manualLayout>
                  <c:x val="3.6111111111111108E-2"/>
                  <c:y val="-0.38211189959022929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2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725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6111111111111108E-2"/>
                  <c:y val="-0.36830062611106434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2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479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.05"/>
                  <c:y val="-0.43965887242008311"/>
                </c:manualLayout>
              </c:layout>
              <c:tx>
                <c:rich>
                  <a:bodyPr/>
                  <a:lstStyle/>
                  <a:p>
                    <a:pPr>
                      <a:defRPr sz="2400"/>
                    </a:pPr>
                    <a:r>
                      <a:rPr lang="en-US" sz="2400" dirty="0" smtClean="0"/>
                      <a:t>3</a:t>
                    </a:r>
                    <a:r>
                      <a:rPr lang="ru-RU" sz="2400" dirty="0" smtClean="0"/>
                      <a:t>.</a:t>
                    </a:r>
                    <a:r>
                      <a:rPr lang="en-US" sz="2400" dirty="0" smtClean="0"/>
                      <a:t>203</a:t>
                    </a:r>
                    <a:endParaRPr lang="en-US" sz="2400" dirty="0"/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квартал</c:v>
                </c:pt>
                <c:pt idx="1">
                  <c:v>2 квартал</c:v>
                </c:pt>
                <c:pt idx="2">
                  <c:v>1 полугодие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2725</c:v>
                </c:pt>
                <c:pt idx="1">
                  <c:v>2479</c:v>
                </c:pt>
                <c:pt idx="2">
                  <c:v>3203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10188800"/>
        <c:axId val="110226048"/>
        <c:axId val="0"/>
      </c:bar3DChart>
      <c:catAx>
        <c:axId val="110188800"/>
        <c:scaling>
          <c:orientation val="minMax"/>
        </c:scaling>
        <c:delete val="0"/>
        <c:axPos val="b"/>
        <c:majorTickMark val="none"/>
        <c:minorTickMark val="none"/>
        <c:tickLblPos val="nextTo"/>
        <c:crossAx val="110226048"/>
        <c:crosses val="autoZero"/>
        <c:auto val="1"/>
        <c:lblAlgn val="ctr"/>
        <c:lblOffset val="100"/>
        <c:noMultiLvlLbl val="0"/>
      </c:catAx>
      <c:valAx>
        <c:axId val="110226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crossAx val="1101888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0000"/>
              </a:solidFill>
            </c:spPr>
          </c:dPt>
          <c:dLbls>
            <c:dLbl>
              <c:idx val="0"/>
              <c:layout>
                <c:manualLayout>
                  <c:x val="2.9166666666666667E-2"/>
                  <c:y val="-0.38136467436155425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5.1388888888888887E-2"/>
                  <c:y val="-0.41950114179770959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5.1388888888888887E-2"/>
                  <c:y val="-0.23330544784471552"/>
                </c:manualLayout>
              </c:layout>
              <c:spPr/>
              <c:txPr>
                <a:bodyPr/>
                <a:lstStyle/>
                <a:p>
                  <a:pPr>
                    <a:defRPr sz="2400"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Лист1!$A$2:$A$4</c:f>
              <c:strCache>
                <c:ptCount val="3"/>
                <c:pt idx="0">
                  <c:v>1 квартал</c:v>
                </c:pt>
                <c:pt idx="1">
                  <c:v>2 квартал</c:v>
                </c:pt>
                <c:pt idx="2">
                  <c:v>1 полугодие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1.117</c:v>
                </c:pt>
                <c:pt idx="1">
                  <c:v>1.1539999999999999</c:v>
                </c:pt>
                <c:pt idx="2">
                  <c:v>0.9758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10210432"/>
        <c:axId val="110229760"/>
        <c:axId val="0"/>
      </c:bar3DChart>
      <c:catAx>
        <c:axId val="110210432"/>
        <c:scaling>
          <c:orientation val="minMax"/>
        </c:scaling>
        <c:delete val="0"/>
        <c:axPos val="b"/>
        <c:majorTickMark val="none"/>
        <c:minorTickMark val="none"/>
        <c:tickLblPos val="nextTo"/>
        <c:crossAx val="110229760"/>
        <c:crosses val="autoZero"/>
        <c:auto val="1"/>
        <c:lblAlgn val="ctr"/>
        <c:lblOffset val="100"/>
        <c:noMultiLvlLbl val="0"/>
      </c:catAx>
      <c:valAx>
        <c:axId val="110229760"/>
        <c:scaling>
          <c:orientation val="minMax"/>
        </c:scaling>
        <c:delete val="0"/>
        <c:axPos val="l"/>
        <c:numFmt formatCode="0%" sourceLinked="0"/>
        <c:majorTickMark val="none"/>
        <c:minorTickMark val="none"/>
        <c:tickLblPos val="nextTo"/>
        <c:crossAx val="11021043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42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956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227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5771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27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867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497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61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860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7939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8876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0F586-864D-475C-AEA8-6AF79C61480A}" type="datetimeFigureOut">
              <a:rPr lang="ru-RU" smtClean="0"/>
              <a:t>27.07.2015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A1082-F15A-4F1B-92F0-DE534E4FCD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9753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График выполнения государственного задания по количеству оказанных гарантированных услуг </a:t>
            </a:r>
            <a:br>
              <a:rPr lang="ru-RU" sz="2800" b="1" dirty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2800" b="1" dirty="0" smtClean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1 полугодие 2015 года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1266236"/>
              </p:ext>
            </p:extLst>
          </p:nvPr>
        </p:nvGraphicFramePr>
        <p:xfrm>
          <a:off x="0" y="1412776"/>
          <a:ext cx="9144000" cy="5445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5170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F14124"/>
                </a:solidFill>
              </a:rPr>
              <a:t>График предоставления дополнительных социальных услуг за </a:t>
            </a:r>
            <a:r>
              <a:rPr lang="ru-RU" sz="3200" b="1" dirty="0" smtClean="0">
                <a:solidFill>
                  <a:srgbClr val="F14124"/>
                </a:solidFill>
              </a:rPr>
              <a:t>1 полугодие 2015 года: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9655304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00922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solidFill>
                  <a:srgbClr val="FF0000"/>
                </a:solidFill>
              </a:rPr>
              <a:t/>
            </a:r>
            <a:br>
              <a:rPr lang="ru-RU" sz="3100" b="1" dirty="0" smtClean="0">
                <a:solidFill>
                  <a:srgbClr val="FF0000"/>
                </a:solidFill>
              </a:rPr>
            </a:br>
            <a:r>
              <a:rPr lang="ru-RU" sz="3100" b="1" dirty="0" smtClean="0">
                <a:solidFill>
                  <a:srgbClr val="FF0000"/>
                </a:solidFill>
              </a:rPr>
              <a:t>График </a:t>
            </a:r>
            <a:r>
              <a:rPr lang="ru-RU" sz="3100" b="1" dirty="0">
                <a:solidFill>
                  <a:srgbClr val="FF0000"/>
                </a:solidFill>
              </a:rPr>
              <a:t>выполнения государственного задания </a:t>
            </a:r>
            <a:br>
              <a:rPr lang="ru-RU" sz="3100" b="1" dirty="0">
                <a:solidFill>
                  <a:srgbClr val="FF0000"/>
                </a:solidFill>
              </a:rPr>
            </a:br>
            <a:r>
              <a:rPr lang="ru-RU" sz="3100" b="1" dirty="0">
                <a:solidFill>
                  <a:srgbClr val="FF0000"/>
                </a:solidFill>
              </a:rPr>
              <a:t>по количеству получателей услуг за </a:t>
            </a:r>
            <a:r>
              <a:rPr lang="ru-RU" sz="3100" b="1" dirty="0" smtClean="0">
                <a:solidFill>
                  <a:srgbClr val="FF0000"/>
                </a:solidFill>
              </a:rPr>
              <a:t>1 полугодие 2015 года</a:t>
            </a:r>
            <a:r>
              <a:rPr lang="ru-RU" sz="2800" b="1" dirty="0">
                <a:solidFill>
                  <a:srgbClr val="FF0000"/>
                </a:solidFill>
              </a:rPr>
              <a:t/>
            </a:r>
            <a:br>
              <a:rPr lang="ru-RU" sz="2800" b="1" dirty="0">
                <a:solidFill>
                  <a:srgbClr val="FF0000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551244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407112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800" b="1" dirty="0">
                <a:solidFill>
                  <a:srgbClr val="F14124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оценке эффективности деятельности руководителя объем выполнения государственного задания должен быть не менее 87% в среднем</a:t>
            </a:r>
            <a:r>
              <a:rPr lang="ru-RU" sz="1600" kern="0" dirty="0">
                <a:solidFill>
                  <a:prstClr val="black"/>
                </a:solidFill>
              </a:rPr>
              <a:t/>
            </a:r>
            <a:br>
              <a:rPr lang="ru-RU" sz="1600" kern="0" dirty="0">
                <a:solidFill>
                  <a:prstClr val="black"/>
                </a:solidFill>
              </a:rPr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4798916"/>
              </p:ext>
            </p:extLst>
          </p:nvPr>
        </p:nvGraphicFramePr>
        <p:xfrm>
          <a:off x="0" y="1196752"/>
          <a:ext cx="9144000" cy="566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804835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53</Words>
  <Application>Microsoft Office PowerPoint</Application>
  <PresentationFormat>Экран (4:3)</PresentationFormat>
  <Paragraphs>16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График выполнения государственного задания по количеству оказанных гарантированных услуг  за 1 полугодие 2015 года</vt:lpstr>
      <vt:lpstr>График предоставления дополнительных социальных услуг за 1 полугодие 2015 года:</vt:lpstr>
      <vt:lpstr> График выполнения государственного задания  по количеству получателей услуг за 1 полугодие 2015 года </vt:lpstr>
      <vt:lpstr> По оценке эффективности деятельности руководителя объем выполнения государственного задания должен быть не менее 87% в среднем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График выполнения государственного задания по количеству оказанных гарантированных услуг  за 1 полугодие 2015 года</dc:title>
  <dc:creator>RBY</dc:creator>
  <cp:lastModifiedBy>RBY</cp:lastModifiedBy>
  <cp:revision>4</cp:revision>
  <cp:lastPrinted>2015-07-27T07:52:05Z</cp:lastPrinted>
  <dcterms:created xsi:type="dcterms:W3CDTF">2015-07-27T07:34:24Z</dcterms:created>
  <dcterms:modified xsi:type="dcterms:W3CDTF">2015-07-27T08:06:59Z</dcterms:modified>
</cp:coreProperties>
</file>