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E92B"/>
    <a:srgbClr val="B511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351808367808474"/>
          <c:y val="3.3774042710597633E-2"/>
          <c:w val="0.77766998464814541"/>
          <c:h val="0.8431732650045967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1"/>
              <c:layout>
                <c:manualLayout>
                  <c:x val="-1.7935860233985301E-2"/>
                  <c:y val="6.84409433339167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0818270662958354E-2"/>
                  <c:y val="7.5091894091789749E-2"/>
                </c:manualLayout>
              </c:layout>
              <c:tx>
                <c:rich>
                  <a:bodyPr/>
                  <a:lstStyle/>
                  <a:p>
                    <a:r>
                      <a:rPr lang="en-US" sz="2800" dirty="0" smtClean="0">
                        <a:solidFill>
                          <a:schemeClr val="tx1"/>
                        </a:solidFill>
                      </a:rPr>
                      <a:t>37</a:t>
                    </a:r>
                    <a:r>
                      <a:rPr lang="ru-RU" sz="2800" dirty="0" smtClean="0">
                        <a:solidFill>
                          <a:schemeClr val="tx1"/>
                        </a:solidFill>
                      </a:rPr>
                      <a:t>69</a:t>
                    </a:r>
                    <a:endParaRPr lang="en-US" sz="2000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5.2569542465288048E-2"/>
                </c:manualLayout>
              </c:layout>
              <c:spPr/>
              <c:txPr>
                <a:bodyPr/>
                <a:lstStyle/>
                <a:p>
                  <a:pPr>
                    <a:defRPr sz="2800">
                      <a:solidFill>
                        <a:srgbClr val="FF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80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2012 год</c:v>
                </c:pt>
                <c:pt idx="1">
                  <c:v>2013 год</c:v>
                </c:pt>
                <c:pt idx="2">
                  <c:v>2014 год</c:v>
                </c:pt>
                <c:pt idx="3">
                  <c:v>9 мес. 2015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1980</c:v>
                </c:pt>
                <c:pt idx="1">
                  <c:v>2953</c:v>
                </c:pt>
                <c:pt idx="2">
                  <c:v>3769</c:v>
                </c:pt>
                <c:pt idx="3">
                  <c:v>3644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020480"/>
        <c:axId val="75367552"/>
      </c:lineChart>
      <c:catAx>
        <c:axId val="70020480"/>
        <c:scaling>
          <c:orientation val="minMax"/>
        </c:scaling>
        <c:delete val="0"/>
        <c:axPos val="b"/>
        <c:majorTickMark val="none"/>
        <c:minorTickMark val="none"/>
        <c:tickLblPos val="nextTo"/>
        <c:crossAx val="75367552"/>
        <c:crosses val="autoZero"/>
        <c:auto val="1"/>
        <c:lblAlgn val="ctr"/>
        <c:lblOffset val="100"/>
        <c:noMultiLvlLbl val="0"/>
      </c:catAx>
      <c:valAx>
        <c:axId val="7536755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700204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772160763105606"/>
          <c:y val="3.6004451305442678E-2"/>
          <c:w val="0.81745568594349916"/>
          <c:h val="0.78414180961544844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>
                <c:manualLayout>
                  <c:x val="-0.12747527525882543"/>
                  <c:y val="9.4256261776575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482270642544482"/>
                  <c:y val="8.31672898028607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8380155967551579"/>
                  <c:y val="7.4850560822574699E-2"/>
                </c:manualLayout>
              </c:layout>
              <c:tx>
                <c:rich>
                  <a:bodyPr/>
                  <a:lstStyle/>
                  <a:p>
                    <a:r>
                      <a:rPr lang="en-US" sz="2800" dirty="0">
                        <a:solidFill>
                          <a:schemeClr val="tx1"/>
                        </a:solidFill>
                      </a:rPr>
                      <a:t>446</a:t>
                    </a:r>
                    <a:endParaRPr lang="en-US" sz="20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743266056142343E-2"/>
                  <c:y val="-5.8217102862002545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rgbClr val="FF0000"/>
                        </a:solidFill>
                      </a:rPr>
                      <a:t>446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2012 год</c:v>
                </c:pt>
                <c:pt idx="1">
                  <c:v>2013 год</c:v>
                </c:pt>
                <c:pt idx="2">
                  <c:v>2014 год</c:v>
                </c:pt>
                <c:pt idx="3">
                  <c:v>9 мес. 2015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740</c:v>
                </c:pt>
                <c:pt idx="1">
                  <c:v>614</c:v>
                </c:pt>
                <c:pt idx="2">
                  <c:v>446</c:v>
                </c:pt>
                <c:pt idx="3">
                  <c:v>446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5390336"/>
        <c:axId val="75417856"/>
      </c:lineChart>
      <c:catAx>
        <c:axId val="75390336"/>
        <c:scaling>
          <c:orientation val="minMax"/>
        </c:scaling>
        <c:delete val="0"/>
        <c:axPos val="b"/>
        <c:majorTickMark val="none"/>
        <c:minorTickMark val="none"/>
        <c:tickLblPos val="nextTo"/>
        <c:crossAx val="75417856"/>
        <c:crosses val="autoZero"/>
        <c:auto val="1"/>
        <c:lblAlgn val="ctr"/>
        <c:lblOffset val="100"/>
        <c:noMultiLvlLbl val="0"/>
      </c:catAx>
      <c:valAx>
        <c:axId val="7541785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75390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</c:spPr>
          </c:dPt>
          <c:dLbls>
            <c:dLbl>
              <c:idx val="0"/>
              <c:layout>
                <c:manualLayout>
                  <c:x val="4.7839506172839504E-2"/>
                  <c:y val="-0.26096103746318738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246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424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5493827160493825E-2"/>
                  <c:y val="-0.25254293948050388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257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002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5771653543307085E-2"/>
                  <c:y val="-0.26318219415766919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ru-RU" sz="2400" dirty="0" smtClean="0"/>
                      <a:t>258.118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3333333333333333E-2"/>
                  <c:y val="-0.44547295024043088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 smtClean="0"/>
                      <a:t>761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544</a:t>
                    </a:r>
                    <a:endParaRPr lang="en-US" sz="2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1 квартал</c:v>
                </c:pt>
                <c:pt idx="1">
                  <c:v>2 квартал</c:v>
                </c:pt>
                <c:pt idx="2">
                  <c:v>3 квартал</c:v>
                </c:pt>
                <c:pt idx="3">
                  <c:v>9 мес. 2015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246424</c:v>
                </c:pt>
                <c:pt idx="1">
                  <c:v>257002</c:v>
                </c:pt>
                <c:pt idx="2">
                  <c:v>258118</c:v>
                </c:pt>
                <c:pt idx="3">
                  <c:v>761544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86273408"/>
        <c:axId val="88456576"/>
        <c:axId val="0"/>
      </c:bar3DChart>
      <c:catAx>
        <c:axId val="86273408"/>
        <c:scaling>
          <c:orientation val="minMax"/>
        </c:scaling>
        <c:delete val="0"/>
        <c:axPos val="b"/>
        <c:majorTickMark val="none"/>
        <c:minorTickMark val="none"/>
        <c:tickLblPos val="nextTo"/>
        <c:crossAx val="88456576"/>
        <c:crosses val="autoZero"/>
        <c:auto val="1"/>
        <c:lblAlgn val="ctr"/>
        <c:lblOffset val="100"/>
        <c:noMultiLvlLbl val="0"/>
      </c:catAx>
      <c:valAx>
        <c:axId val="88456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86273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3.3333333333333333E-2"/>
                  <c:y val="-0.26931983284371586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30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790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055555555555555E-2"/>
                  <c:y val="-0.29003674306246319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34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470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3333333333333333E-2"/>
                  <c:y val="-0.23248977023260939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ru-RU" sz="2400" dirty="0" smtClean="0"/>
                      <a:t>31.897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027777777777778E-2"/>
                  <c:y val="-0.45807408497594448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 smtClean="0"/>
                      <a:t>97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157</a:t>
                    </a:r>
                    <a:endParaRPr lang="en-US" sz="2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1 квартал</c:v>
                </c:pt>
                <c:pt idx="1">
                  <c:v>2 квартал</c:v>
                </c:pt>
                <c:pt idx="2">
                  <c:v>3 квартал</c:v>
                </c:pt>
                <c:pt idx="3">
                  <c:v>9 мес. 2015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30790</c:v>
                </c:pt>
                <c:pt idx="1">
                  <c:v>34470</c:v>
                </c:pt>
                <c:pt idx="2">
                  <c:v>31897</c:v>
                </c:pt>
                <c:pt idx="3">
                  <c:v>97157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75866880"/>
        <c:axId val="81445248"/>
        <c:axId val="0"/>
      </c:bar3DChart>
      <c:catAx>
        <c:axId val="75866880"/>
        <c:scaling>
          <c:orientation val="minMax"/>
        </c:scaling>
        <c:delete val="0"/>
        <c:axPos val="b"/>
        <c:majorTickMark val="none"/>
        <c:minorTickMark val="none"/>
        <c:tickLblPos val="nextTo"/>
        <c:crossAx val="81445248"/>
        <c:crosses val="autoZero"/>
        <c:auto val="1"/>
        <c:lblAlgn val="ctr"/>
        <c:lblOffset val="100"/>
        <c:noMultiLvlLbl val="0"/>
      </c:catAx>
      <c:valAx>
        <c:axId val="814452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758668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</c:spPr>
          </c:dPt>
          <c:dLbls>
            <c:dLbl>
              <c:idx val="0"/>
              <c:layout>
                <c:manualLayout>
                  <c:x val="3.6111111111111108E-2"/>
                  <c:y val="-0.38211189959022929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2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725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6111111111111108E-2"/>
                  <c:y val="-0.36830062611106434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2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479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3055555555555555E-2"/>
                  <c:y val="-0.35218747371870535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ru-RU" sz="2400" dirty="0" smtClean="0"/>
                      <a:t>2.372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3333333333333333E-2"/>
                  <c:y val="-0.43505511459369484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 smtClean="0"/>
                      <a:t>3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644</a:t>
                    </a:r>
                    <a:endParaRPr lang="en-US" sz="2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1 квартал</c:v>
                </c:pt>
                <c:pt idx="1">
                  <c:v>2 квартал</c:v>
                </c:pt>
                <c:pt idx="2">
                  <c:v>3 квартал</c:v>
                </c:pt>
                <c:pt idx="3">
                  <c:v>9 мес. 2015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2725</c:v>
                </c:pt>
                <c:pt idx="1">
                  <c:v>2479</c:v>
                </c:pt>
                <c:pt idx="2">
                  <c:v>2372</c:v>
                </c:pt>
                <c:pt idx="3">
                  <c:v>3644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9589760"/>
        <c:axId val="30167808"/>
        <c:axId val="0"/>
      </c:bar3DChart>
      <c:catAx>
        <c:axId val="19589760"/>
        <c:scaling>
          <c:orientation val="minMax"/>
        </c:scaling>
        <c:delete val="0"/>
        <c:axPos val="b"/>
        <c:majorTickMark val="none"/>
        <c:minorTickMark val="none"/>
        <c:tickLblPos val="nextTo"/>
        <c:crossAx val="30167808"/>
        <c:crosses val="autoZero"/>
        <c:auto val="1"/>
        <c:lblAlgn val="ctr"/>
        <c:lblOffset val="100"/>
        <c:noMultiLvlLbl val="0"/>
      </c:catAx>
      <c:valAx>
        <c:axId val="30167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9589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4.1666666666666664E-2"/>
                  <c:y val="-0.23779209107249849"/>
                </c:manualLayout>
              </c:layout>
              <c:spPr/>
              <c:txPr>
                <a:bodyPr/>
                <a:lstStyle/>
                <a:p>
                  <a:pPr>
                    <a:defRPr sz="24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7222112860892389E-2"/>
                  <c:y val="-0.44642100116440758"/>
                </c:manualLayout>
              </c:layout>
              <c:spPr/>
              <c:txPr>
                <a:bodyPr/>
                <a:lstStyle/>
                <a:p>
                  <a:pPr>
                    <a:defRPr sz="24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6111111111111108E-2"/>
                  <c:y val="-0.46436757407553952"/>
                </c:manualLayout>
              </c:layout>
              <c:spPr/>
              <c:txPr>
                <a:bodyPr/>
                <a:lstStyle/>
                <a:p>
                  <a:pPr>
                    <a:defRPr sz="24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3055555555555555E-2"/>
                  <c:y val="-0.39931124727268619"/>
                </c:manualLayout>
              </c:layout>
              <c:spPr/>
              <c:txPr>
                <a:bodyPr/>
                <a:lstStyle/>
                <a:p>
                  <a:pPr>
                    <a:defRPr sz="24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1 квартал</c:v>
                </c:pt>
                <c:pt idx="1">
                  <c:v>2 квартал</c:v>
                </c:pt>
                <c:pt idx="2">
                  <c:v>3 квартал</c:v>
                </c:pt>
                <c:pt idx="3">
                  <c:v>9 мес. 2015 г.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1.1040000000000001</c:v>
                </c:pt>
                <c:pt idx="1">
                  <c:v>1.1539999999999999</c:v>
                </c:pt>
                <c:pt idx="2">
                  <c:v>1.159</c:v>
                </c:pt>
                <c:pt idx="3">
                  <c:v>1.1399999999999999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00257792"/>
        <c:axId val="100259328"/>
        <c:axId val="0"/>
      </c:bar3DChart>
      <c:catAx>
        <c:axId val="100257792"/>
        <c:scaling>
          <c:orientation val="minMax"/>
        </c:scaling>
        <c:delete val="0"/>
        <c:axPos val="b"/>
        <c:majorTickMark val="none"/>
        <c:minorTickMark val="none"/>
        <c:tickLblPos val="nextTo"/>
        <c:crossAx val="100259328"/>
        <c:crosses val="autoZero"/>
        <c:auto val="1"/>
        <c:lblAlgn val="ctr"/>
        <c:lblOffset val="100"/>
        <c:noMultiLvlLbl val="0"/>
      </c:catAx>
      <c:valAx>
        <c:axId val="100259328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crossAx val="1002577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rgbClr val="B511A5"/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7"/>
            <c:invertIfNegative val="0"/>
            <c:bubble3D val="0"/>
            <c:spPr>
              <a:solidFill>
                <a:srgbClr val="05E92B"/>
              </a:solidFill>
            </c:spPr>
          </c:dPt>
          <c:dLbls>
            <c:dLbl>
              <c:idx val="0"/>
              <c:layout>
                <c:manualLayout>
                  <c:x val="-1.3902076400995433E-3"/>
                  <c:y val="-8.75067869437117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3"/>
              <c:layout>
                <c:manualLayout>
                  <c:x val="4.1705134551301183E-3"/>
                  <c:y val="-3.7190384451077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2.6252036083113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9.7314534806968028E-3"/>
                  <c:y val="-3.7190384451077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9510382004977162E-3"/>
                  <c:y val="-3.93780541246702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1121661120796347E-2"/>
                  <c:y val="-3.28150451038919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соц.-бытовые</c:v>
                </c:pt>
                <c:pt idx="1">
                  <c:v>соц.-медицинские</c:v>
                </c:pt>
                <c:pt idx="2">
                  <c:v>соц.-психологические</c:v>
                </c:pt>
                <c:pt idx="3">
                  <c:v>соц.-правовые</c:v>
                </c:pt>
                <c:pt idx="4">
                  <c:v>коммуникативные</c:v>
                </c:pt>
                <c:pt idx="5">
                  <c:v>соц.-трудовые</c:v>
                </c:pt>
                <c:pt idx="6">
                  <c:v>соц. сопровождение</c:v>
                </c:pt>
                <c:pt idx="7">
                  <c:v>Доставка лекарств</c:v>
                </c:pt>
              </c:strCache>
            </c:strRef>
          </c:cat>
          <c:val>
            <c:numRef>
              <c:f>Лист1!$B$2:$B$9</c:f>
              <c:numCache>
                <c:formatCode>0.00%</c:formatCode>
                <c:ptCount val="8"/>
                <c:pt idx="0">
                  <c:v>0.78280000000000005</c:v>
                </c:pt>
                <c:pt idx="1">
                  <c:v>0.12659999999999999</c:v>
                </c:pt>
                <c:pt idx="2">
                  <c:v>7.8E-2</c:v>
                </c:pt>
                <c:pt idx="3">
                  <c:v>5.1000000000000004E-3</c:v>
                </c:pt>
                <c:pt idx="4">
                  <c:v>3.3999999999999998E-3</c:v>
                </c:pt>
                <c:pt idx="5">
                  <c:v>3.5999999999999999E-3</c:v>
                </c:pt>
                <c:pt idx="6">
                  <c:v>1E-4</c:v>
                </c:pt>
                <c:pt idx="7">
                  <c:v>5.9700000000000003E-2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872768"/>
        <c:axId val="21342080"/>
        <c:axId val="0"/>
      </c:bar3DChart>
      <c:catAx>
        <c:axId val="19872768"/>
        <c:scaling>
          <c:orientation val="minMax"/>
        </c:scaling>
        <c:delete val="0"/>
        <c:axPos val="b"/>
        <c:majorTickMark val="none"/>
        <c:minorTickMark val="none"/>
        <c:tickLblPos val="nextTo"/>
        <c:crossAx val="21342080"/>
        <c:crosses val="autoZero"/>
        <c:auto val="1"/>
        <c:lblAlgn val="ctr"/>
        <c:lblOffset val="100"/>
        <c:noMultiLvlLbl val="0"/>
      </c:catAx>
      <c:valAx>
        <c:axId val="2134208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98727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0.20094</cdr:x>
      <cdr:y>0.42242</cdr:y>
    </cdr:from>
    <cdr:to>
      <cdr:x>0.30342</cdr:x>
      <cdr:y>0.43483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835696" y="2452282"/>
          <a:ext cx="936104" cy="72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0.21671</cdr:x>
      <cdr:y>0.47204</cdr:y>
    </cdr:from>
    <cdr:to>
      <cdr:x>0.29553</cdr:x>
      <cdr:y>0.53406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979712" y="2740314"/>
          <a:ext cx="72008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0.19306</cdr:x>
      <cdr:y>0.45964</cdr:y>
    </cdr:from>
    <cdr:to>
      <cdr:x>0.30342</cdr:x>
      <cdr:y>0.50925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763688" y="2668306"/>
          <a:ext cx="100811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12,66%</a:t>
          </a:r>
        </a:p>
        <a:p xmlns:a="http://schemas.openxmlformats.org/drawingml/2006/main">
          <a:endParaRPr lang="ru-RU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42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95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2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771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275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867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497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661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860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939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876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0F586-864D-475C-AEA8-6AF79C61480A}" type="datetimeFigureOut">
              <a:rPr lang="ru-RU" smtClean="0"/>
              <a:t>03.11.2015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753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375" y="0"/>
            <a:ext cx="9144000" cy="105273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Сравнительный анализ работы Центра 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>за 9 месяцев 2015 года</a:t>
            </a:r>
            <a:endParaRPr lang="ru-RU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9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02706644"/>
              </p:ext>
            </p:extLst>
          </p:nvPr>
        </p:nvGraphicFramePr>
        <p:xfrm>
          <a:off x="18438" y="2185822"/>
          <a:ext cx="4248472" cy="4639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Объект 7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412042881"/>
              </p:ext>
            </p:extLst>
          </p:nvPr>
        </p:nvGraphicFramePr>
        <p:xfrm>
          <a:off x="4788024" y="2256057"/>
          <a:ext cx="4283968" cy="4581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Текст 1"/>
          <p:cNvSpPr txBox="1">
            <a:spLocks/>
          </p:cNvSpPr>
          <p:nvPr/>
        </p:nvSpPr>
        <p:spPr>
          <a:xfrm>
            <a:off x="467544" y="1124744"/>
            <a:ext cx="4211960" cy="999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Численность получателей услуг</a:t>
            </a:r>
            <a:endParaRPr lang="ru-RU" sz="2400" dirty="0"/>
          </a:p>
        </p:txBody>
      </p:sp>
      <p:sp>
        <p:nvSpPr>
          <p:cNvPr id="12" name="Текст 3"/>
          <p:cNvSpPr txBox="1">
            <a:spLocks/>
          </p:cNvSpPr>
          <p:nvPr/>
        </p:nvSpPr>
        <p:spPr>
          <a:xfrm>
            <a:off x="5017767" y="1063468"/>
            <a:ext cx="4112586" cy="112235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Численность социальных работников по штатному расписанию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5730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10" grpId="0">
        <p:bldAsOne/>
      </p:bldGraphic>
      <p:bldP spid="11" grpId="0" build="p"/>
      <p:bldP spid="1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График выполнения государственного задания по количеству оказанных гарантированных услуг </a:t>
            </a:r>
            <a:br>
              <a:rPr lang="ru-RU" sz="2800" b="1" dirty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800" b="1" dirty="0" smtClean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9 месяцев 2015 года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5094465"/>
              </p:ext>
            </p:extLst>
          </p:nvPr>
        </p:nvGraphicFramePr>
        <p:xfrm>
          <a:off x="0" y="1412776"/>
          <a:ext cx="9144000" cy="5445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1706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F14124"/>
                </a:solidFill>
              </a:rPr>
              <a:t>График предоставления дополнительных социальных услуг за </a:t>
            </a:r>
            <a:r>
              <a:rPr lang="ru-RU" sz="3200" b="1" dirty="0" smtClean="0">
                <a:solidFill>
                  <a:srgbClr val="F14124"/>
                </a:solidFill>
              </a:rPr>
              <a:t>9 месяцев 2015 года: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4658861"/>
              </p:ext>
            </p:extLst>
          </p:nvPr>
        </p:nvGraphicFramePr>
        <p:xfrm>
          <a:off x="0" y="1340768"/>
          <a:ext cx="9144000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0922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FF0000"/>
                </a:solidFill>
              </a:rPr>
              <a:t/>
            </a:r>
            <a:br>
              <a:rPr lang="ru-RU" sz="3100" b="1" dirty="0" smtClean="0">
                <a:solidFill>
                  <a:srgbClr val="FF0000"/>
                </a:solidFill>
              </a:rPr>
            </a:br>
            <a:r>
              <a:rPr lang="ru-RU" sz="3100" b="1" dirty="0" smtClean="0">
                <a:solidFill>
                  <a:srgbClr val="FF0000"/>
                </a:solidFill>
              </a:rPr>
              <a:t>График </a:t>
            </a:r>
            <a:r>
              <a:rPr lang="ru-RU" sz="3100" b="1" dirty="0">
                <a:solidFill>
                  <a:srgbClr val="FF0000"/>
                </a:solidFill>
              </a:rPr>
              <a:t>выполнения государственного задания </a:t>
            </a:r>
            <a:br>
              <a:rPr lang="ru-RU" sz="3100" b="1" dirty="0">
                <a:solidFill>
                  <a:srgbClr val="FF0000"/>
                </a:solidFill>
              </a:rPr>
            </a:br>
            <a:r>
              <a:rPr lang="ru-RU" sz="3100" b="1" dirty="0">
                <a:solidFill>
                  <a:srgbClr val="FF0000"/>
                </a:solidFill>
              </a:rPr>
              <a:t>по количеству получателей услуг </a:t>
            </a:r>
            <a:r>
              <a:rPr lang="ru-RU" sz="3100" b="1" dirty="0" smtClean="0">
                <a:solidFill>
                  <a:srgbClr val="FF0000"/>
                </a:solidFill>
              </a:rPr>
              <a:t/>
            </a:r>
            <a:br>
              <a:rPr lang="ru-RU" sz="3100" b="1" dirty="0" smtClean="0">
                <a:solidFill>
                  <a:srgbClr val="FF0000"/>
                </a:solidFill>
              </a:rPr>
            </a:br>
            <a:r>
              <a:rPr lang="ru-RU" sz="3100" b="1" dirty="0" smtClean="0">
                <a:solidFill>
                  <a:srgbClr val="FF0000"/>
                </a:solidFill>
              </a:rPr>
              <a:t>за 9 месяцев 2015 года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148257"/>
              </p:ext>
            </p:extLst>
          </p:nvPr>
        </p:nvGraphicFramePr>
        <p:xfrm>
          <a:off x="0" y="1340768"/>
          <a:ext cx="9144000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0711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800" b="1" dirty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оценке эффективности деятельности руководителя объем выполнения государственного задания должен </a:t>
            </a:r>
            <a:r>
              <a:rPr lang="ru-RU" sz="2800" b="1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быть </a:t>
            </a:r>
            <a:r>
              <a:rPr lang="ru-RU" sz="2800" b="1" smtClean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100 %</a:t>
            </a:r>
            <a:r>
              <a:rPr lang="ru-RU" sz="1600" kern="0" dirty="0">
                <a:solidFill>
                  <a:prstClr val="black"/>
                </a:solidFill>
              </a:rPr>
              <a:t/>
            </a:r>
            <a:br>
              <a:rPr lang="ru-RU" sz="1600" kern="0" dirty="0">
                <a:solidFill>
                  <a:prstClr val="black"/>
                </a:solidFill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8521780"/>
              </p:ext>
            </p:extLst>
          </p:nvPr>
        </p:nvGraphicFramePr>
        <p:xfrm>
          <a:off x="0" y="1196752"/>
          <a:ext cx="9144000" cy="5661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8048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Востребованность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гарантированных социальных услуг, предоставленных РБУ «Центр социального обслуживания» </a:t>
            </a:r>
            <a:b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за 9 месяцев 2015 года</a:t>
            </a:r>
            <a:b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591059"/>
              </p:ext>
            </p:extLst>
          </p:nvPr>
        </p:nvGraphicFramePr>
        <p:xfrm>
          <a:off x="0" y="1048726"/>
          <a:ext cx="9135326" cy="5805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91769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Воздушный поток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Ясность">
    <a:fillStyleLst>
      <a:solidFill>
        <a:schemeClr val="phClr"/>
      </a:solidFill>
      <a:gradFill rotWithShape="1">
        <a:gsLst>
          <a:gs pos="0">
            <a:schemeClr val="phClr">
              <a:tint val="50000"/>
              <a:shade val="86000"/>
              <a:satMod val="140000"/>
            </a:schemeClr>
          </a:gs>
          <a:gs pos="45000">
            <a:schemeClr val="phClr">
              <a:tint val="48000"/>
              <a:satMod val="150000"/>
            </a:schemeClr>
          </a:gs>
          <a:gs pos="100000">
            <a:schemeClr val="phClr">
              <a:tint val="28000"/>
              <a:satMod val="16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70000"/>
              <a:satMod val="150000"/>
            </a:schemeClr>
          </a:gs>
          <a:gs pos="34000">
            <a:schemeClr val="phClr">
              <a:shade val="70000"/>
              <a:satMod val="140000"/>
            </a:schemeClr>
          </a:gs>
          <a:gs pos="70000">
            <a:schemeClr val="phClr">
              <a:tint val="100000"/>
              <a:shade val="90000"/>
              <a:satMod val="140000"/>
            </a:schemeClr>
          </a:gs>
          <a:gs pos="100000">
            <a:schemeClr val="phClr">
              <a:tint val="100000"/>
              <a:shade val="100000"/>
              <a:satMod val="100000"/>
            </a:schemeClr>
          </a:gs>
        </a:gsLst>
        <a:path path="circle">
          <a:fillToRect l="100000" t="100000" r="100000" b="10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26425" cap="flat" cmpd="sng" algn="ctr">
        <a:solidFill>
          <a:schemeClr val="phClr"/>
        </a:solidFill>
        <a:prstDash val="solid"/>
      </a:ln>
      <a:ln w="4445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5100000"/>
          </a:lightRig>
        </a:scene3d>
        <a:sp3d contourW="6350">
          <a:bevelT w="29210" h="12700"/>
          <a:contourClr>
            <a:schemeClr val="phClr">
              <a:shade val="3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93</Words>
  <Application>Microsoft Office PowerPoint</Application>
  <PresentationFormat>Экран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Сравнительный анализ работы Центра  за 9 месяцев 2015 года</vt:lpstr>
      <vt:lpstr>График выполнения государственного задания по количеству оказанных гарантированных услуг  за 9 месяцев 2015 года</vt:lpstr>
      <vt:lpstr>График предоставления дополнительных социальных услуг за 9 месяцев 2015 года:</vt:lpstr>
      <vt:lpstr> График выполнения государственного задания  по количеству получателей услуг  за 9 месяцев 2015 года </vt:lpstr>
      <vt:lpstr> По оценке эффективности деятельности руководителя объем выполнения государственного задания должен быть 100 % </vt:lpstr>
      <vt:lpstr> Востребованность гарантированных социальных услуг, предоставленных РБУ «Центр социального обслуживания»  за 9 месяцев 2015 года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График выполнения государственного задания по количеству оказанных гарантированных услуг  за 1 полугодие 2015 года</dc:title>
  <dc:creator>RBY</dc:creator>
  <cp:lastModifiedBy>Пользователь</cp:lastModifiedBy>
  <cp:revision>14</cp:revision>
  <cp:lastPrinted>2015-11-03T10:24:26Z</cp:lastPrinted>
  <dcterms:created xsi:type="dcterms:W3CDTF">2015-07-27T07:34:24Z</dcterms:created>
  <dcterms:modified xsi:type="dcterms:W3CDTF">2015-11-03T10:48:56Z</dcterms:modified>
</cp:coreProperties>
</file>