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5"/>
  </p:notesMasterIdLst>
  <p:sldIdLst>
    <p:sldId id="256" r:id="rId2"/>
    <p:sldId id="265" r:id="rId3"/>
    <p:sldId id="316" r:id="rId4"/>
    <p:sldId id="317" r:id="rId5"/>
    <p:sldId id="318" r:id="rId6"/>
    <p:sldId id="319" r:id="rId7"/>
    <p:sldId id="259" r:id="rId8"/>
    <p:sldId id="349" r:id="rId9"/>
    <p:sldId id="350" r:id="rId10"/>
    <p:sldId id="257" r:id="rId11"/>
    <p:sldId id="347" r:id="rId12"/>
    <p:sldId id="299" r:id="rId13"/>
    <p:sldId id="351" r:id="rId14"/>
    <p:sldId id="292" r:id="rId15"/>
    <p:sldId id="309" r:id="rId16"/>
    <p:sldId id="352" r:id="rId17"/>
    <p:sldId id="346" r:id="rId18"/>
    <p:sldId id="348" r:id="rId19"/>
    <p:sldId id="310" r:id="rId20"/>
    <p:sldId id="354" r:id="rId21"/>
    <p:sldId id="282" r:id="rId22"/>
    <p:sldId id="311" r:id="rId23"/>
    <p:sldId id="356" r:id="rId24"/>
    <p:sldId id="355" r:id="rId25"/>
    <p:sldId id="281" r:id="rId26"/>
    <p:sldId id="313" r:id="rId27"/>
    <p:sldId id="312" r:id="rId28"/>
    <p:sldId id="328" r:id="rId29"/>
    <p:sldId id="287" r:id="rId30"/>
    <p:sldId id="357" r:id="rId31"/>
    <p:sldId id="291" r:id="rId32"/>
    <p:sldId id="262" r:id="rId33"/>
    <p:sldId id="358" r:id="rId34"/>
    <p:sldId id="290" r:id="rId35"/>
    <p:sldId id="263" r:id="rId36"/>
    <p:sldId id="320" r:id="rId37"/>
    <p:sldId id="278" r:id="rId38"/>
    <p:sldId id="321" r:id="rId39"/>
    <p:sldId id="264" r:id="rId40"/>
    <p:sldId id="279" r:id="rId41"/>
    <p:sldId id="288" r:id="rId42"/>
    <p:sldId id="289" r:id="rId43"/>
    <p:sldId id="326" r:id="rId44"/>
    <p:sldId id="269" r:id="rId45"/>
    <p:sldId id="359" r:id="rId46"/>
    <p:sldId id="327" r:id="rId47"/>
    <p:sldId id="331" r:id="rId48"/>
    <p:sldId id="337" r:id="rId49"/>
    <p:sldId id="270" r:id="rId50"/>
    <p:sldId id="360" r:id="rId51"/>
    <p:sldId id="298" r:id="rId52"/>
    <p:sldId id="271" r:id="rId53"/>
    <p:sldId id="361" r:id="rId54"/>
    <p:sldId id="306" r:id="rId55"/>
    <p:sldId id="367" r:id="rId56"/>
    <p:sldId id="335" r:id="rId57"/>
    <p:sldId id="362" r:id="rId58"/>
    <p:sldId id="300" r:id="rId59"/>
    <p:sldId id="301" r:id="rId60"/>
    <p:sldId id="307" r:id="rId61"/>
    <p:sldId id="314" r:id="rId62"/>
    <p:sldId id="322" r:id="rId63"/>
    <p:sldId id="323" r:id="rId64"/>
    <p:sldId id="368" r:id="rId65"/>
    <p:sldId id="273" r:id="rId66"/>
    <p:sldId id="297" r:id="rId67"/>
    <p:sldId id="274" r:id="rId68"/>
    <p:sldId id="324" r:id="rId69"/>
    <p:sldId id="339" r:id="rId70"/>
    <p:sldId id="340" r:id="rId71"/>
    <p:sldId id="341" r:id="rId72"/>
    <p:sldId id="275" r:id="rId73"/>
    <p:sldId id="363" r:id="rId74"/>
    <p:sldId id="295" r:id="rId75"/>
    <p:sldId id="366" r:id="rId76"/>
    <p:sldId id="369" r:id="rId77"/>
    <p:sldId id="371" r:id="rId78"/>
    <p:sldId id="330" r:id="rId79"/>
    <p:sldId id="305" r:id="rId80"/>
    <p:sldId id="329" r:id="rId81"/>
    <p:sldId id="285" r:id="rId82"/>
    <p:sldId id="302" r:id="rId83"/>
    <p:sldId id="303" r:id="rId84"/>
    <p:sldId id="304" r:id="rId85"/>
    <p:sldId id="276" r:id="rId86"/>
    <p:sldId id="364" r:id="rId87"/>
    <p:sldId id="332" r:id="rId88"/>
    <p:sldId id="296" r:id="rId89"/>
    <p:sldId id="294" r:id="rId90"/>
    <p:sldId id="293" r:id="rId91"/>
    <p:sldId id="284" r:id="rId92"/>
    <p:sldId id="333" r:id="rId93"/>
    <p:sldId id="334" r:id="rId94"/>
    <p:sldId id="336" r:id="rId95"/>
    <p:sldId id="345" r:id="rId96"/>
    <p:sldId id="353" r:id="rId97"/>
    <p:sldId id="343" r:id="rId98"/>
    <p:sldId id="344" r:id="rId99"/>
    <p:sldId id="342" r:id="rId100"/>
    <p:sldId id="370" r:id="rId101"/>
    <p:sldId id="286" r:id="rId102"/>
    <p:sldId id="365" r:id="rId103"/>
    <p:sldId id="338" r:id="rId10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1B8"/>
    <a:srgbClr val="00FF00"/>
    <a:srgbClr val="1C9439"/>
    <a:srgbClr val="2A0DA3"/>
    <a:srgbClr val="35EB4B"/>
    <a:srgbClr val="F27A16"/>
    <a:srgbClr val="14D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0" autoAdjust="0"/>
    <p:restoredTop sz="94660"/>
  </p:normalViewPr>
  <p:slideViewPr>
    <p:cSldViewPr>
      <p:cViewPr varScale="1">
        <p:scale>
          <a:sx n="115" d="100"/>
          <a:sy n="115" d="100"/>
        </p:scale>
        <p:origin x="13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з/п по Центру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3.7499999999999999E-2"/>
                  <c:y val="-5.4021661750553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1111111111108E-2"/>
                  <c:y val="-5.402166175055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_-* #,##0\ [$₽-419]_-;\-* #,##0\ [$₽-419]_-;_-* "-"\ [$₽-419]_-;_-@_-</c:formatCode>
                <c:ptCount val="2"/>
                <c:pt idx="0">
                  <c:v>9491</c:v>
                </c:pt>
                <c:pt idx="1">
                  <c:v>12204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з/п соц.работников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-6.0504261160620056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999999999999899E-2"/>
                  <c:y val="-5.6182528220575782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_-* #,##0\ [$₽-419]_-;\-* #,##0\ [$₽-419]_-;_-* "-"\ [$₽-419]_-;_-@_-</c:formatCode>
                <c:ptCount val="2"/>
                <c:pt idx="0">
                  <c:v>9049</c:v>
                </c:pt>
                <c:pt idx="1">
                  <c:v>11703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615424"/>
        <c:axId val="307616600"/>
        <c:axId val="0"/>
      </c:bar3DChart>
      <c:catAx>
        <c:axId val="30761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616600"/>
        <c:crosses val="autoZero"/>
        <c:auto val="1"/>
        <c:lblAlgn val="ctr"/>
        <c:lblOffset val="100"/>
        <c:noMultiLvlLbl val="0"/>
      </c:catAx>
      <c:valAx>
        <c:axId val="307616600"/>
        <c:scaling>
          <c:orientation val="minMax"/>
          <c:max val="14000"/>
          <c:min val="0"/>
        </c:scaling>
        <c:delete val="0"/>
        <c:axPos val="l"/>
        <c:numFmt formatCode="_-* #,##0\ [$₽-419]_-;\-* #,##0\ [$₽-419]_-;_-* &quot;-&quot;\ [$₽-419]_-;_-@_-" sourceLinked="1"/>
        <c:majorTickMark val="none"/>
        <c:minorTickMark val="none"/>
        <c:tickLblPos val="nextTo"/>
        <c:crossAx val="307615424"/>
        <c:crosses val="autoZero"/>
        <c:crossBetween val="between"/>
        <c:majorUnit val="2000"/>
        <c:minorUnit val="4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16535433070872E-2"/>
          <c:y val="2.3174609817700132E-2"/>
          <c:w val="0.9092834645669291"/>
          <c:h val="0.882119573088017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9444444444444445E-2"/>
                  <c:y val="-8.965790818384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0.1174091654788479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1.909</a:t>
                    </a:r>
                  </a:p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88888888888889E-2"/>
                  <c:y val="-0.1857201207541080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838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166666666666667E-2"/>
                  <c:y val="-0.335149799639620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001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333333333333333E-2"/>
                  <c:y val="-0.424807707823467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748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  <c:pt idx="4">
                  <c:v>2014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0</c:v>
                </c:pt>
                <c:pt idx="1">
                  <c:v>1909</c:v>
                </c:pt>
                <c:pt idx="2">
                  <c:v>5838</c:v>
                </c:pt>
                <c:pt idx="3">
                  <c:v>19001</c:v>
                </c:pt>
                <c:pt idx="4">
                  <c:v>26748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495080"/>
        <c:axId val="307497040"/>
        <c:axId val="0"/>
      </c:bar3DChart>
      <c:catAx>
        <c:axId val="307495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97040"/>
        <c:crosses val="autoZero"/>
        <c:auto val="1"/>
        <c:lblAlgn val="ctr"/>
        <c:lblOffset val="100"/>
        <c:noMultiLvlLbl val="0"/>
      </c:catAx>
      <c:valAx>
        <c:axId val="30749704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crossAx val="307495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-1.0690171096161669E-16"/>
                  <c:y val="5.3190738947877042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>
                        <a:solidFill>
                          <a:srgbClr val="FF0000"/>
                        </a:solidFill>
                      </a:rPr>
                      <a:t>37</a:t>
                    </a:r>
                    <a:r>
                      <a:rPr lang="ru-RU" sz="2800" dirty="0" smtClean="0">
                        <a:solidFill>
                          <a:srgbClr val="FF0000"/>
                        </a:solidFill>
                      </a:rPr>
                      <a:t>69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1980</c:v>
                </c:pt>
                <c:pt idx="1">
                  <c:v>2953</c:v>
                </c:pt>
                <c:pt idx="2">
                  <c:v>3769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369640"/>
        <c:axId val="307371208"/>
      </c:lineChart>
      <c:catAx>
        <c:axId val="307369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371208"/>
        <c:crosses val="autoZero"/>
        <c:auto val="1"/>
        <c:lblAlgn val="ctr"/>
        <c:lblOffset val="100"/>
        <c:noMultiLvlLbl val="0"/>
      </c:catAx>
      <c:valAx>
        <c:axId val="307371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736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9645412850889644E-3"/>
                  <c:y val="-2.495018694085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FF0000"/>
                        </a:solidFill>
                      </a:rPr>
                      <a:t>446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740</c:v>
                </c:pt>
                <c:pt idx="1">
                  <c:v>614</c:v>
                </c:pt>
                <c:pt idx="2">
                  <c:v>446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383360"/>
        <c:axId val="307387672"/>
      </c:lineChart>
      <c:catAx>
        <c:axId val="30738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387672"/>
        <c:crosses val="autoZero"/>
        <c:auto val="1"/>
        <c:lblAlgn val="ctr"/>
        <c:lblOffset val="100"/>
        <c:noMultiLvlLbl val="0"/>
      </c:catAx>
      <c:valAx>
        <c:axId val="307387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738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18-54</c:v>
                </c:pt>
                <c:pt idx="1">
                  <c:v>55-59</c:v>
                </c:pt>
                <c:pt idx="2">
                  <c:v>60-74</c:v>
                </c:pt>
                <c:pt idx="3">
                  <c:v>75-79</c:v>
                </c:pt>
                <c:pt idx="4">
                  <c:v>80-89</c:v>
                </c:pt>
                <c:pt idx="5">
                  <c:v>90 и старше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2.1999999999999999E-2</c:v>
                </c:pt>
                <c:pt idx="1">
                  <c:v>7.4999999999999997E-2</c:v>
                </c:pt>
                <c:pt idx="2">
                  <c:v>0.36399999999999999</c:v>
                </c:pt>
                <c:pt idx="3">
                  <c:v>0.25700000000000001</c:v>
                </c:pt>
                <c:pt idx="4" formatCode="0%">
                  <c:v>0.25</c:v>
                </c:pt>
                <c:pt idx="5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838838824602358"/>
          <c:y val="7.6464863585626777E-2"/>
          <c:w val="0.25056711211931043"/>
          <c:h val="0.8037765752268293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047167362450098"/>
          <c:y val="1.533729983012229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18-59</c:v>
                </c:pt>
                <c:pt idx="1">
                  <c:v>60-74</c:v>
                </c:pt>
                <c:pt idx="2">
                  <c:v>75-79</c:v>
                </c:pt>
                <c:pt idx="3">
                  <c:v>80-89</c:v>
                </c:pt>
                <c:pt idx="4">
                  <c:v>90 и старше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0.10199999999999999</c:v>
                </c:pt>
                <c:pt idx="1">
                  <c:v>0.33</c:v>
                </c:pt>
                <c:pt idx="2" formatCode="0.00%">
                  <c:v>0.26100000000000001</c:v>
                </c:pt>
                <c:pt idx="3" formatCode="0.00%">
                  <c:v>0.254</c:v>
                </c:pt>
                <c:pt idx="4" formatCode="0.00%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532175168311409"/>
          <c:y val="0.10308900616245247"/>
          <c:w val="0.25056711211931043"/>
          <c:h val="0.8037765752268293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691E-2"/>
                  <c:y val="-0.2758090061413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6E-2"/>
                  <c:y val="-0.26595868449342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0.29550964943713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332E-2"/>
                  <c:y val="-0.36938706179641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166666666666768E-2"/>
                  <c:y val="-0.4260264112718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  <c:pt idx="4">
                  <c:v>2014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2103</c:v>
                </c:pt>
                <c:pt idx="1">
                  <c:v>2076</c:v>
                </c:pt>
                <c:pt idx="2">
                  <c:v>2320</c:v>
                </c:pt>
                <c:pt idx="3">
                  <c:v>3034</c:v>
                </c:pt>
                <c:pt idx="4">
                  <c:v>3769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432360"/>
        <c:axId val="307433536"/>
        <c:axId val="0"/>
      </c:bar3DChart>
      <c:catAx>
        <c:axId val="307432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33536"/>
        <c:crosses val="autoZero"/>
        <c:auto val="1"/>
        <c:lblAlgn val="ctr"/>
        <c:lblOffset val="100"/>
        <c:noMultiLvlLbl val="0"/>
      </c:catAx>
      <c:valAx>
        <c:axId val="30743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07432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2.6394777487540964E-2"/>
                  <c:y val="-0.1174027463626254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111</a:t>
                    </a:r>
                    <a:r>
                      <a:rPr lang="ru-RU" sz="2400" dirty="0" smtClean="0"/>
                      <a:t>.</a:t>
                    </a:r>
                    <a:r>
                      <a:rPr lang="en-US" sz="2400" dirty="0" smtClean="0"/>
                      <a:t>493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16379857273495E-2"/>
                  <c:y val="-0.1484147925716207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194</a:t>
                    </a:r>
                    <a:r>
                      <a:rPr lang="ru-RU" sz="2400" dirty="0" smtClean="0"/>
                      <a:t>.</a:t>
                    </a:r>
                    <a:r>
                      <a:rPr lang="en-US" sz="2400" dirty="0" smtClean="0"/>
                      <a:t>567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37982227006027E-2"/>
                  <c:y val="-0.1727814003072598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231</a:t>
                    </a:r>
                    <a:r>
                      <a:rPr lang="ru-RU" sz="2400" dirty="0" smtClean="0"/>
                      <a:t>.</a:t>
                    </a:r>
                    <a:r>
                      <a:rPr lang="en-US" sz="2400" dirty="0" smtClean="0"/>
                      <a:t>106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70385781604818E-2"/>
                  <c:y val="-0.2414509311986068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410</a:t>
                    </a:r>
                    <a:r>
                      <a:rPr lang="ru-RU" sz="2400" dirty="0" smtClean="0"/>
                      <a:t>.</a:t>
                    </a:r>
                    <a:r>
                      <a:rPr lang="en-US" sz="2400" dirty="0" smtClean="0"/>
                      <a:t>119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173175117808436E-2"/>
                  <c:y val="-0.4474595238726475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947</a:t>
                    </a:r>
                    <a:r>
                      <a:rPr lang="ru-RU" sz="2400" dirty="0" smtClean="0"/>
                      <a:t>.</a:t>
                    </a:r>
                    <a:r>
                      <a:rPr lang="en-US" sz="2400" dirty="0" smtClean="0"/>
                      <a:t>285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квартал</c:v>
                </c:pt>
                <c:pt idx="1">
                  <c:v>2 квартал</c:v>
                </c:pt>
                <c:pt idx="2">
                  <c:v>3 кватрал</c:v>
                </c:pt>
                <c:pt idx="3">
                  <c:v>4 квартал</c:v>
                </c:pt>
                <c:pt idx="4">
                  <c:v>2014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111493</c:v>
                </c:pt>
                <c:pt idx="1">
                  <c:v>194567</c:v>
                </c:pt>
                <c:pt idx="2">
                  <c:v>231106</c:v>
                </c:pt>
                <c:pt idx="3">
                  <c:v>410119</c:v>
                </c:pt>
                <c:pt idx="4">
                  <c:v>947285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454312"/>
        <c:axId val="307459408"/>
        <c:axId val="0"/>
      </c:bar3DChart>
      <c:catAx>
        <c:axId val="307454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59408"/>
        <c:crosses val="autoZero"/>
        <c:auto val="1"/>
        <c:lblAlgn val="ctr"/>
        <c:lblOffset val="100"/>
        <c:noMultiLvlLbl val="0"/>
      </c:catAx>
      <c:valAx>
        <c:axId val="30745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07454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61724087589901"/>
          <c:y val="2.6818536061293582E-2"/>
          <c:w val="0.85834918709675045"/>
          <c:h val="0.86358430606045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услуг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9675768129593596E-2"/>
                  <c:y val="-0.24284366931958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75768129593596E-2"/>
                  <c:y val="-0.35617071500205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8118013885028E-2"/>
                  <c:y val="-0.40705224571663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946124249930505E-2"/>
                  <c:y val="-0.4404332683581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946124249930505E-2"/>
                  <c:y val="-0.4303047349710716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C00000"/>
                        </a:solidFill>
                      </a:rPr>
                      <a:t>91,57%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  <c:pt idx="4">
                  <c:v>2014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0.43219999999999997</c:v>
                </c:pt>
                <c:pt idx="1">
                  <c:v>0.75409999999999999</c:v>
                </c:pt>
                <c:pt idx="2">
                  <c:v>0.89359999999999995</c:v>
                </c:pt>
                <c:pt idx="3">
                  <c:v>1.5857000000000001</c:v>
                </c:pt>
                <c:pt idx="4">
                  <c:v>0.91569999999999996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474696"/>
        <c:axId val="307471560"/>
        <c:axId val="0"/>
      </c:bar3DChart>
      <c:catAx>
        <c:axId val="307474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71560"/>
        <c:crosses val="autoZero"/>
        <c:auto val="1"/>
        <c:lblAlgn val="ctr"/>
        <c:lblOffset val="100"/>
        <c:noMultiLvlLbl val="0"/>
      </c:catAx>
      <c:valAx>
        <c:axId val="307471560"/>
        <c:scaling>
          <c:orientation val="minMax"/>
          <c:max val="1"/>
          <c:min val="0"/>
        </c:scaling>
        <c:delete val="0"/>
        <c:axPos val="l"/>
        <c:numFmt formatCode="0.00%" sourceLinked="0"/>
        <c:majorTickMark val="none"/>
        <c:minorTickMark val="none"/>
        <c:tickLblPos val="nextTo"/>
        <c:crossAx val="3074746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276961245730576"/>
          <c:w val="0.60061672968022195"/>
          <c:h val="0.83723038754269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explosion val="20"/>
            <c:spPr>
              <a:solidFill>
                <a:srgbClr val="00FF00"/>
              </a:solidFill>
            </c:spPr>
          </c:dPt>
          <c:dPt>
            <c:idx val="3"/>
            <c:bubble3D val="0"/>
            <c:explosion val="19"/>
            <c:spPr>
              <a:solidFill>
                <a:srgbClr val="FF0000"/>
              </a:solidFill>
            </c:spPr>
          </c:dPt>
          <c:dPt>
            <c:idx val="4"/>
            <c:bubble3D val="0"/>
            <c:explosion val="15"/>
            <c:spPr>
              <a:solidFill>
                <a:srgbClr val="FFFF00"/>
              </a:solidFill>
            </c:spPr>
          </c:dPt>
          <c:dPt>
            <c:idx val="5"/>
            <c:bubble3D val="0"/>
            <c:explosion val="17"/>
            <c:spPr>
              <a:solidFill>
                <a:srgbClr val="F151B8"/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b="1" dirty="0" smtClean="0"/>
                      <a:t>0</a:t>
                    </a:r>
                    <a:r>
                      <a:rPr lang="ru-RU" sz="2800" b="1" dirty="0" smtClean="0"/>
                      <a:t>,39</a:t>
                    </a:r>
                    <a:r>
                      <a:rPr lang="en-US" sz="28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социально-бытовые</c:v>
                </c:pt>
                <c:pt idx="1">
                  <c:v>социально-психологические</c:v>
                </c:pt>
                <c:pt idx="2">
                  <c:v>социально-педагогические</c:v>
                </c:pt>
                <c:pt idx="3">
                  <c:v>социально-медицинские</c:v>
                </c:pt>
                <c:pt idx="4">
                  <c:v>социально-экономические</c:v>
                </c:pt>
                <c:pt idx="5">
                  <c:v>социально-правовые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0.60829999999999995</c:v>
                </c:pt>
                <c:pt idx="1">
                  <c:v>2.41E-2</c:v>
                </c:pt>
                <c:pt idx="2">
                  <c:v>4.0000000000000001E-3</c:v>
                </c:pt>
                <c:pt idx="3">
                  <c:v>0.15640000000000001</c:v>
                </c:pt>
                <c:pt idx="4">
                  <c:v>8.1100000000000005E-2</c:v>
                </c:pt>
                <c:pt idx="5">
                  <c:v>9.8100000000000007E-2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D5DE-391B-467B-892C-3DB5A35E3CE0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CC0B-54FF-44CC-A5FE-160F6566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7CC0B-54FF-44CC-A5FE-160F6566D6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9C03A2-9351-4A16-AF62-AC20C0B68697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95E6D1-77F1-43AE-B6BA-8C6721249D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11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421560" cy="26243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Республиканское бюджетное учреждение «Центр  социального обслуживания населения»</a:t>
            </a:r>
            <a:endParaRPr lang="ru-RU" sz="4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08918"/>
            <a:ext cx="3960440" cy="391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185" y="523015"/>
            <a:ext cx="633670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Республиканское бюджетное учреждение </a:t>
            </a:r>
          </a:p>
          <a:p>
            <a:pPr algn="ctr"/>
            <a:r>
              <a:rPr lang="ru-RU" dirty="0" smtClean="0"/>
              <a:t>«Центр социального обслуживания населения»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11561" y="818710"/>
            <a:ext cx="678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>
            <a:off x="7626890" y="847051"/>
            <a:ext cx="6175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8859" y="2198586"/>
            <a:ext cx="1656184" cy="4837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Филиалы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14964" y="2835492"/>
            <a:ext cx="1853457" cy="7444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Специализированное отделение социально-медицинского обслуживания на дому</a:t>
            </a:r>
            <a:endParaRPr lang="ru-RU" sz="1050" dirty="0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4788025" y="1405113"/>
            <a:ext cx="1620180" cy="7086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Социально-оздоровительное отделение дневного пребывания</a:t>
            </a:r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54252" y="3141749"/>
            <a:ext cx="1512168" cy="6204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Обособленные подразделения</a:t>
            </a:r>
            <a:endParaRPr lang="ru-RU" sz="1400" dirty="0"/>
          </a:p>
        </p:txBody>
      </p:sp>
      <p:cxnSp>
        <p:nvCxnSpPr>
          <p:cNvPr id="2051" name="Прямая соединительная линия 2050"/>
          <p:cNvCxnSpPr/>
          <p:nvPr/>
        </p:nvCxnSpPr>
        <p:spPr>
          <a:xfrm>
            <a:off x="228859" y="2682320"/>
            <a:ext cx="42389" cy="38652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/>
          <p:nvPr/>
        </p:nvCxnSpPr>
        <p:spPr>
          <a:xfrm>
            <a:off x="244284" y="4071602"/>
            <a:ext cx="1962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4" name="Прямоугольник 2053"/>
          <p:cNvSpPr/>
          <p:nvPr/>
        </p:nvSpPr>
        <p:spPr>
          <a:xfrm>
            <a:off x="408505" y="2847698"/>
            <a:ext cx="158417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Зеленчукскому району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64341" y="3891582"/>
            <a:ext cx="158417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Карачаевскому району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9164" y="4614919"/>
            <a:ext cx="1584176" cy="5747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</a:t>
            </a:r>
            <a:r>
              <a:rPr lang="ru-RU" sz="1200" dirty="0" err="1" smtClean="0"/>
              <a:t>Малокарачаевскому</a:t>
            </a:r>
            <a:r>
              <a:rPr lang="ru-RU" sz="1200" dirty="0" smtClean="0"/>
              <a:t> району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5301209"/>
            <a:ext cx="158417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 </a:t>
            </a:r>
            <a:r>
              <a:rPr lang="ru-RU" sz="1100" dirty="0" err="1" smtClean="0"/>
              <a:t>Урупскому</a:t>
            </a:r>
            <a:r>
              <a:rPr lang="ru-RU" sz="1100" dirty="0" smtClean="0"/>
              <a:t> району</a:t>
            </a:r>
            <a:endParaRPr lang="ru-RU" sz="11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5805264"/>
            <a:ext cx="15939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Усть-</a:t>
            </a:r>
            <a:r>
              <a:rPr lang="ru-RU" sz="1100" dirty="0" err="1" smtClean="0"/>
              <a:t>Джегутинскому</a:t>
            </a:r>
            <a:r>
              <a:rPr lang="ru-RU" sz="1100" dirty="0" smtClean="0"/>
              <a:t> району</a:t>
            </a:r>
            <a:endParaRPr lang="ru-RU" sz="1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7343" y="6381329"/>
            <a:ext cx="158417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</a:t>
            </a:r>
            <a:r>
              <a:rPr lang="ru-RU" sz="1100" dirty="0" err="1" smtClean="0"/>
              <a:t>Хабезскому</a:t>
            </a:r>
            <a:r>
              <a:rPr lang="ru-RU" sz="1100" dirty="0" smtClean="0"/>
              <a:t> району</a:t>
            </a:r>
            <a:endParaRPr lang="ru-RU" sz="11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44284" y="2962730"/>
            <a:ext cx="1962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81045" y="4885245"/>
            <a:ext cx="220547" cy="9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1248" y="5517232"/>
            <a:ext cx="1962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2869" y="5980928"/>
            <a:ext cx="1962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85741" y="6561348"/>
            <a:ext cx="1962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007689" y="3589750"/>
            <a:ext cx="1860731" cy="405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Отделение срочной социальной помощи</a:t>
            </a:r>
            <a:endParaRPr lang="ru-RU" sz="11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65171" y="5357100"/>
            <a:ext cx="164947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Отделение срочной социальной помощи</a:t>
            </a:r>
            <a:endParaRPr lang="ru-RU" sz="11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00185" y="4457541"/>
            <a:ext cx="186888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Отделение срочной социальной помощи</a:t>
            </a:r>
            <a:endParaRPr lang="ru-RU" sz="1100" dirty="0"/>
          </a:p>
        </p:txBody>
      </p:sp>
      <p:cxnSp>
        <p:nvCxnSpPr>
          <p:cNvPr id="2070" name="Прямая соединительная линия 2069"/>
          <p:cNvCxnSpPr/>
          <p:nvPr/>
        </p:nvCxnSpPr>
        <p:spPr>
          <a:xfrm>
            <a:off x="8766421" y="3762165"/>
            <a:ext cx="14145" cy="2036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71" name="Прямоугольник 2070"/>
          <p:cNvSpPr/>
          <p:nvPr/>
        </p:nvSpPr>
        <p:spPr>
          <a:xfrm>
            <a:off x="7020272" y="3866892"/>
            <a:ext cx="1512168" cy="3847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Абазинскому району</a:t>
            </a:r>
            <a:endParaRPr lang="ru-RU" sz="11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020272" y="4476413"/>
            <a:ext cx="1512168" cy="408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</a:t>
            </a:r>
            <a:r>
              <a:rPr lang="ru-RU" sz="1100" dirty="0" err="1" smtClean="0"/>
              <a:t>Адыге-Хабльскому</a:t>
            </a:r>
            <a:r>
              <a:rPr lang="ru-RU" sz="1100" dirty="0" smtClean="0"/>
              <a:t> району</a:t>
            </a:r>
            <a:endParaRPr lang="ru-RU" sz="11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020272" y="5083708"/>
            <a:ext cx="1512168" cy="371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Ногайскому району</a:t>
            </a:r>
            <a:endParaRPr lang="ru-RU" sz="11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020272" y="5615591"/>
            <a:ext cx="1512168" cy="365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</a:t>
            </a:r>
            <a:r>
              <a:rPr lang="ru-RU" sz="1100" dirty="0" err="1" smtClean="0"/>
              <a:t>Прикубанскому</a:t>
            </a:r>
            <a:r>
              <a:rPr lang="ru-RU" sz="1100" dirty="0" smtClean="0"/>
              <a:t> району</a:t>
            </a:r>
            <a:endParaRPr lang="ru-RU" sz="11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516216" y="1844885"/>
            <a:ext cx="1584175" cy="837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 отделения социального обслуживания на дому по Черкесскому городскому округу</a:t>
            </a:r>
            <a:endParaRPr lang="ru-RU" sz="1100" dirty="0"/>
          </a:p>
        </p:txBody>
      </p:sp>
      <p:cxnSp>
        <p:nvCxnSpPr>
          <p:cNvPr id="2073" name="Прямая со стрелкой 2072"/>
          <p:cNvCxnSpPr>
            <a:endCxn id="2071" idx="3"/>
          </p:cNvCxnSpPr>
          <p:nvPr/>
        </p:nvCxnSpPr>
        <p:spPr>
          <a:xfrm flipH="1" flipV="1">
            <a:off x="8532440" y="4059258"/>
            <a:ext cx="241054" cy="1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532441" y="4725144"/>
            <a:ext cx="2339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8546586" y="5219295"/>
            <a:ext cx="2339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8532441" y="5798260"/>
            <a:ext cx="2339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92680" y="3025612"/>
            <a:ext cx="2022283" cy="232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9" idx="3"/>
            <a:endCxn id="62" idx="1"/>
          </p:cNvCxnSpPr>
          <p:nvPr/>
        </p:nvCxnSpPr>
        <p:spPr>
          <a:xfrm>
            <a:off x="2048517" y="4071603"/>
            <a:ext cx="951667" cy="565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0" idx="3"/>
            <a:endCxn id="61" idx="1"/>
          </p:cNvCxnSpPr>
          <p:nvPr/>
        </p:nvCxnSpPr>
        <p:spPr>
          <a:xfrm>
            <a:off x="2053342" y="4902307"/>
            <a:ext cx="811831" cy="63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05677" y="1356667"/>
            <a:ext cx="1390060" cy="2340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Администрация</a:t>
            </a:r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061519" y="1642934"/>
            <a:ext cx="1440160" cy="7059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Организационно-методическое и консультативное отделение</a:t>
            </a:r>
            <a:endParaRPr lang="ru-RU" sz="11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74161" y="4528"/>
            <a:ext cx="6768752" cy="45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СТРУКТУРА ЦЕНТРА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613025" y="2190765"/>
            <a:ext cx="1461716" cy="5831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Отделение срочной социальной помощи на дому</a:t>
            </a:r>
            <a:endParaRPr lang="ru-RU" sz="1100" dirty="0"/>
          </a:p>
        </p:txBody>
      </p:sp>
      <p:cxnSp>
        <p:nvCxnSpPr>
          <p:cNvPr id="2082" name="Прямая со стрелкой 2081"/>
          <p:cNvCxnSpPr>
            <a:stCxn id="2054" idx="3"/>
            <a:endCxn id="60" idx="1"/>
          </p:cNvCxnSpPr>
          <p:nvPr/>
        </p:nvCxnSpPr>
        <p:spPr>
          <a:xfrm>
            <a:off x="1992682" y="3027718"/>
            <a:ext cx="2015007" cy="764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4007689" y="3973685"/>
            <a:ext cx="1860731" cy="404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7 отделений социального обслуживания на дому</a:t>
            </a:r>
            <a:endParaRPr lang="ru-RU" sz="105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865171" y="4895203"/>
            <a:ext cx="1922853" cy="374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2,5 отделения социального обслуживания на дому</a:t>
            </a:r>
            <a:endParaRPr lang="ru-RU" sz="1050" dirty="0"/>
          </a:p>
        </p:txBody>
      </p:sp>
      <p:cxnSp>
        <p:nvCxnSpPr>
          <p:cNvPr id="2105" name="Прямая со стрелкой 2104"/>
          <p:cNvCxnSpPr>
            <a:stCxn id="39" idx="3"/>
            <a:endCxn id="152" idx="1"/>
          </p:cNvCxnSpPr>
          <p:nvPr/>
        </p:nvCxnSpPr>
        <p:spPr>
          <a:xfrm>
            <a:off x="2048519" y="4071603"/>
            <a:ext cx="816652" cy="1010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2708885" y="5805265"/>
            <a:ext cx="1805763" cy="405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3 отделения социальной помощи на дому</a:t>
            </a:r>
            <a:endParaRPr lang="ru-RU" sz="1100" dirty="0"/>
          </a:p>
        </p:txBody>
      </p:sp>
      <p:cxnSp>
        <p:nvCxnSpPr>
          <p:cNvPr id="129" name="Прямая со стрелкой 128"/>
          <p:cNvCxnSpPr>
            <a:stCxn id="40" idx="3"/>
            <a:endCxn id="163" idx="1"/>
          </p:cNvCxnSpPr>
          <p:nvPr/>
        </p:nvCxnSpPr>
        <p:spPr>
          <a:xfrm>
            <a:off x="2053340" y="4902307"/>
            <a:ext cx="655544" cy="1105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2054" idx="3"/>
            <a:endCxn id="148" idx="1"/>
          </p:cNvCxnSpPr>
          <p:nvPr/>
        </p:nvCxnSpPr>
        <p:spPr>
          <a:xfrm>
            <a:off x="1992682" y="3027718"/>
            <a:ext cx="2015007" cy="1148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27" idx="0"/>
          </p:cNvCxnSpPr>
          <p:nvPr/>
        </p:nvCxnSpPr>
        <p:spPr>
          <a:xfrm>
            <a:off x="5598115" y="1149645"/>
            <a:ext cx="0" cy="255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244409" y="847051"/>
            <a:ext cx="0" cy="2294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2280" y="1171087"/>
            <a:ext cx="0" cy="67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73562" y="1163266"/>
            <a:ext cx="0" cy="1027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5" idx="0"/>
          </p:cNvCxnSpPr>
          <p:nvPr/>
        </p:nvCxnSpPr>
        <p:spPr>
          <a:xfrm>
            <a:off x="2781599" y="1171087"/>
            <a:ext cx="0" cy="471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9" idx="0"/>
          </p:cNvCxnSpPr>
          <p:nvPr/>
        </p:nvCxnSpPr>
        <p:spPr>
          <a:xfrm>
            <a:off x="1500707" y="1171087"/>
            <a:ext cx="0" cy="185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561" y="818710"/>
            <a:ext cx="0" cy="1379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94" y="0"/>
            <a:ext cx="5875307" cy="39330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409" y="3317016"/>
            <a:ext cx="5359526" cy="3573016"/>
          </a:xfrm>
        </p:spPr>
      </p:pic>
    </p:spTree>
    <p:extLst>
      <p:ext uri="{BB962C8B-B14F-4D97-AF65-F5344CB8AC3E}">
        <p14:creationId xmlns:p14="http://schemas.microsoft.com/office/powerpoint/2010/main" val="27364094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3600" dirty="0" smtClean="0"/>
              <a:t>Обеспечить выполнение государственного задания.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Усилить контроль за качеством предоставления социальных услуг.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Повысить качество предоставления социальных услуг.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Продолжить работу по повышению профессионального уровня (особенно социальных работников).</a:t>
            </a:r>
          </a:p>
          <a:p>
            <a:pPr marL="457200" lvl="0" indent="-457200">
              <a:buFont typeface="Georgia" pitchFamily="18" charset="0"/>
              <a:buAutoNum type="arabicPeriod"/>
            </a:pPr>
            <a:r>
              <a:rPr lang="ru-RU" sz="3600" dirty="0" smtClean="0"/>
              <a:t>Расширить </a:t>
            </a:r>
            <a:r>
              <a:rPr lang="ru-RU" sz="3600" dirty="0"/>
              <a:t>спектр платных социальных услуг.</a:t>
            </a:r>
          </a:p>
          <a:p>
            <a:pPr marL="457200" indent="-457200">
              <a:buFont typeface="Georgia" pitchFamily="18" charset="0"/>
              <a:buAutoNum type="arabicPeriod"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4808" y="1"/>
            <a:ext cx="9158808" cy="98072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Центра на 2015 год:</a:t>
            </a:r>
            <a:endParaRPr lang="ru-RU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6.</a:t>
            </a:r>
            <a:r>
              <a:rPr lang="ru-RU" sz="3200" dirty="0" smtClean="0"/>
              <a:t> Активизировать </a:t>
            </a:r>
            <a:r>
              <a:rPr lang="ru-RU" sz="3200" dirty="0"/>
              <a:t>развитие волонтерского движения с привлечением учащихся и </a:t>
            </a:r>
            <a:r>
              <a:rPr lang="ru-RU" sz="3200" dirty="0" smtClean="0"/>
              <a:t>студентов, обучающихся на факультетах «социальная работа».</a:t>
            </a:r>
            <a:endParaRPr lang="ru-RU" sz="3200" dirty="0"/>
          </a:p>
          <a:p>
            <a:r>
              <a:rPr lang="ru-RU" sz="3200" dirty="0" smtClean="0">
                <a:solidFill>
                  <a:srgbClr val="FF0000"/>
                </a:solidFill>
              </a:rPr>
              <a:t>7. </a:t>
            </a:r>
            <a:r>
              <a:rPr lang="ru-RU" sz="3200" dirty="0" smtClean="0"/>
              <a:t>Внедрить </a:t>
            </a:r>
            <a:r>
              <a:rPr lang="ru-RU" sz="3200" dirty="0"/>
              <a:t>в работу инновационные методы социального обслуживания граждан пожилого возраста и инвалидов.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8. </a:t>
            </a:r>
            <a:r>
              <a:rPr lang="ru-RU" sz="3200" dirty="0" smtClean="0"/>
              <a:t>Продолжить </a:t>
            </a:r>
            <a:r>
              <a:rPr lang="ru-RU" sz="3200" dirty="0"/>
              <a:t>развитие спонсорской помощи и выявление лиц, желающих и способных оказывать добровольческую помощь нуждающимся в социальной помощи.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9. </a:t>
            </a:r>
            <a:r>
              <a:rPr lang="ru-RU" sz="3200" dirty="0" smtClean="0"/>
              <a:t>Увеличить </a:t>
            </a:r>
            <a:r>
              <a:rPr lang="ru-RU" sz="3200" dirty="0"/>
              <a:t>объемы информационных рекламных материалов для привлечения получателей услуг, нуждающихся в социальной поддержке.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7129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0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</a:rPr>
              <a:t>В 2014 году обновился состав отдела бухгалтерии</a:t>
            </a:r>
            <a:endParaRPr lang="ru-RU" sz="4000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8970737" cy="5040560"/>
          </a:xfrm>
        </p:spPr>
      </p:pic>
    </p:spTree>
    <p:extLst>
      <p:ext uri="{BB962C8B-B14F-4D97-AF65-F5344CB8AC3E}">
        <p14:creationId xmlns:p14="http://schemas.microsoft.com/office/powerpoint/2010/main" val="23680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862" y="908720"/>
            <a:ext cx="9144000" cy="594928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По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государственному заданию запланировано и получено: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</a:rPr>
              <a:t>Субсидии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на </a:t>
            </a:r>
            <a:r>
              <a:rPr lang="ru-RU" sz="36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выполнение гос. задания</a:t>
            </a:r>
            <a:endParaRPr lang="ru-RU" sz="3600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74.220.200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-600.000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		73.496.399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40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Доходы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от 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приносящей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доход деятельности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                                           5.663.264,5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147" y="1"/>
            <a:ext cx="9123853" cy="8367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деятельность Центра</a:t>
            </a:r>
            <a:endParaRPr lang="ru-RU" sz="4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/>
                <a:ea typeface="Times New Roman"/>
              </a:rPr>
              <a:t>Оплата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труда 2.753.864,23</a:t>
            </a:r>
            <a:endParaRPr lang="ru-RU" sz="2800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 	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40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%- соц. раб.  (500/2=250*40%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10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% зав. филиалов от общей суммы по филиалу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10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% зав. отделением от суммы сданной по отделению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32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% налоги (начисление на З/П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/>
                <a:ea typeface="Times New Roman"/>
              </a:rPr>
              <a:t>Материально-технические расходы –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2.677.460,27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За счет платных услуг оплачивались материально-технические расходы: такие как ГСМ, канцелярские товары, автозапчасти, аренда помещений для филиалов Центра в муниципальных районах, услуги связи и 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28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«дорожной карты»</a:t>
            </a:r>
            <a:b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заработной плате</a:t>
            </a:r>
            <a:endParaRPr lang="ru-RU" sz="32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561045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2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3999" cy="522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</a:t>
            </a:r>
            <a:r>
              <a:rPr lang="ru-RU" sz="3200" dirty="0" smtClean="0"/>
              <a:t>.На балансе учреждения 14 автомобилей, </a:t>
            </a:r>
          </a:p>
          <a:p>
            <a:r>
              <a:rPr lang="ru-RU" sz="3200" dirty="0" smtClean="0"/>
              <a:t>из них: 2 – газели для «мобильных бригад».</a:t>
            </a:r>
          </a:p>
          <a:p>
            <a:r>
              <a:rPr lang="ru-RU" sz="3200" dirty="0"/>
              <a:t>2</a:t>
            </a:r>
            <a:r>
              <a:rPr lang="ru-RU" sz="3200" dirty="0" smtClean="0"/>
              <a:t>. За счет спонсорских средств приобретен </a:t>
            </a:r>
            <a:r>
              <a:rPr lang="ru-RU" sz="3200" dirty="0">
                <a:solidFill>
                  <a:srgbClr val="212745"/>
                </a:solidFill>
              </a:rPr>
              <a:t>облучатель-</a:t>
            </a:r>
            <a:r>
              <a:rPr lang="ru-RU" sz="3200" dirty="0" err="1">
                <a:solidFill>
                  <a:srgbClr val="212745"/>
                </a:solidFill>
              </a:rPr>
              <a:t>рециркулятор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smtClean="0">
                <a:solidFill>
                  <a:srgbClr val="212745"/>
                </a:solidFill>
              </a:rPr>
              <a:t>бактерицидный, за 11 тысяч рублей.</a:t>
            </a:r>
          </a:p>
          <a:p>
            <a:r>
              <a:rPr lang="ru-RU" sz="3200" dirty="0"/>
              <a:t>3</a:t>
            </a:r>
            <a:r>
              <a:rPr lang="ru-RU" sz="3200" dirty="0" smtClean="0"/>
              <a:t>. На всех сотрудников Центра проведена «Аттестация рабочих мест по условиям труда».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80512" cy="11967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Административно-хозяйственная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800" dirty="0" smtClean="0">
                <a:solidFill>
                  <a:srgbClr val="212745"/>
                </a:solidFill>
              </a:rPr>
              <a:t>4. </a:t>
            </a:r>
            <a:r>
              <a:rPr lang="ru-RU" sz="2800" dirty="0">
                <a:solidFill>
                  <a:srgbClr val="212745"/>
                </a:solidFill>
              </a:rPr>
              <a:t>С совместно с Центром занятости населения оборудованы четыре рабочих места: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</a:rPr>
              <a:t>                                     1 - для молодого инвалида 2 группы,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</a:rPr>
              <a:t>                                     2 – для инвалидов 3 группы,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</a:rPr>
              <a:t>                                     1 – для многодетной матери.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</a:rPr>
              <a:t>За счет этой программы для Центра приобретены 2 компьютера, 2 принтера, телефон-факс, 2 сплит-системы, массажный стол, медицинский шкаф, кушетка, медицинский стул, форма для мед. массажиста, облучатель-</a:t>
            </a:r>
            <a:r>
              <a:rPr lang="ru-RU" sz="2800" dirty="0" err="1">
                <a:solidFill>
                  <a:srgbClr val="212745"/>
                </a:solidFill>
              </a:rPr>
              <a:t>рециркулятор</a:t>
            </a:r>
            <a:r>
              <a:rPr lang="ru-RU" sz="2800" dirty="0">
                <a:solidFill>
                  <a:srgbClr val="212745"/>
                </a:solidFill>
              </a:rPr>
              <a:t> бактерицидный настенный, музыкальный центр, фотоаппарат, стиральная машина бытовая, гладильная доска, утюг, парогенератор. На общую сумму в пределах 240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3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3356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effectLst/>
              </a:rPr>
              <a:t>С  2014 года в штате Центра работают 2 </a:t>
            </a:r>
            <a:r>
              <a:rPr lang="ru-RU" sz="3200" b="0" dirty="0" err="1" smtClean="0">
                <a:effectLst/>
              </a:rPr>
              <a:t>юристконсульта</a:t>
            </a:r>
            <a:r>
              <a:rPr lang="ru-RU" sz="3200" b="0" dirty="0" smtClean="0">
                <a:effectLst/>
              </a:rPr>
              <a:t>, которые проверяют правильность заполнения договоров, подлинность копий документов, подписей.</a:t>
            </a:r>
            <a:endParaRPr lang="ru-RU" sz="3200" b="0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372" y="3429000"/>
            <a:ext cx="6102628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32448" cy="4603865"/>
          </a:xfrm>
        </p:spPr>
      </p:pic>
    </p:spTree>
    <p:extLst>
      <p:ext uri="{BB962C8B-B14F-4D97-AF65-F5344CB8AC3E}">
        <p14:creationId xmlns:p14="http://schemas.microsoft.com/office/powerpoint/2010/main" val="3946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73"/>
            <a:ext cx="9144000" cy="11415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0" dirty="0" smtClean="0">
                <a:effectLst/>
              </a:rPr>
              <a:t>С 1 июня 2014 года в Центре создано организационно-методическое и консультативное отделение</a:t>
            </a:r>
            <a:endParaRPr lang="ru-RU" sz="3000" b="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8970736" cy="5040560"/>
          </a:xfrm>
        </p:spPr>
      </p:pic>
    </p:spTree>
    <p:extLst>
      <p:ext uri="{BB962C8B-B14F-4D97-AF65-F5344CB8AC3E}">
        <p14:creationId xmlns:p14="http://schemas.microsoft.com/office/powerpoint/2010/main" val="10823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3999" cy="5904656"/>
          </a:xfrm>
        </p:spPr>
        <p:txBody>
          <a:bodyPr/>
          <a:lstStyle/>
          <a:p>
            <a:endParaRPr lang="ru-RU" sz="3600" dirty="0" smtClean="0"/>
          </a:p>
          <a:p>
            <a:r>
              <a:rPr lang="ru-RU" sz="3600" dirty="0" smtClean="0"/>
              <a:t>1. Разработан и утвержден Устав (в новой редакции).</a:t>
            </a:r>
          </a:p>
          <a:p>
            <a:r>
              <a:rPr lang="ru-RU" sz="3600" dirty="0" smtClean="0"/>
              <a:t>2. Разработаны положения о структурных подразделениях: филиалах, обособленных подразделениях, отделениях, службах сервиса и клубах по интересам.</a:t>
            </a:r>
          </a:p>
          <a:p>
            <a:r>
              <a:rPr lang="ru-RU" sz="3600" dirty="0" smtClean="0"/>
              <a:t>3. Разработаны должностные инструкции на всех сотрудников Центра.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6512" y="-17491"/>
            <a:ext cx="9180512" cy="107022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/>
              </a:rPr>
              <a:t>Нормативно-правовая база Центра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14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Республиканское бюджетное учреждение «Центр социального обслуживания населения», создано в соответствии с постановлением Правительства Карачаево-Черкесской Республики от 20 декабря 2011 года № 499, предназначено для адресного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нестационарного и полустационарного социального обслуживания граждан, находящихся в трудной жизненной ситуации.</a:t>
            </a:r>
            <a:endParaRPr lang="ru-RU" sz="2800" dirty="0">
              <a:ea typeface="Times New Roman"/>
              <a:cs typeface="Times New Roman"/>
            </a:endParaRPr>
          </a:p>
          <a:p>
            <a:pPr marL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Место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нахождения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Центра:</a:t>
            </a:r>
            <a:endParaRPr lang="ru-RU" sz="2800" b="1" dirty="0">
              <a:ea typeface="Times New Roman"/>
              <a:cs typeface="Times New Roman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latin typeface="Times New Roman"/>
                <a:ea typeface="Times New Roman"/>
              </a:rPr>
              <a:t>369000, Карачаево-Черкесская Республика, город Черкесск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/>
                <a:ea typeface="Times New Roman"/>
              </a:rPr>
              <a:t> ул. Советская 191, ул. </a:t>
            </a:r>
            <a:r>
              <a:rPr lang="ru-RU" sz="2800" dirty="0">
                <a:latin typeface="Times New Roman"/>
                <a:ea typeface="Times New Roman"/>
              </a:rPr>
              <a:t>Советская </a:t>
            </a:r>
            <a:r>
              <a:rPr lang="ru-RU" sz="2800" dirty="0" smtClean="0">
                <a:latin typeface="Times New Roman"/>
                <a:ea typeface="Times New Roman"/>
              </a:rPr>
              <a:t>189, ул. Ленина 40 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latin typeface="Times New Roman"/>
              </a:rPr>
              <a:t>т</a:t>
            </a:r>
            <a:r>
              <a:rPr lang="ru-RU" sz="2800" dirty="0" smtClean="0">
                <a:latin typeface="Times New Roman"/>
              </a:rPr>
              <a:t>ел.: 20-67-23,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/>
              </a:rPr>
              <a:t>        20-64-20, 26-14-60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39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r>
              <a:rPr lang="ru-RU" sz="4400" dirty="0" smtClean="0"/>
              <a:t>4</a:t>
            </a:r>
            <a:r>
              <a:rPr lang="ru-RU" sz="4400" dirty="0"/>
              <a:t>. Создана комиссии по оценке эффективности деятельности каждого сотрудника Центра.</a:t>
            </a:r>
          </a:p>
          <a:p>
            <a:r>
              <a:rPr lang="ru-RU" sz="4400" dirty="0"/>
              <a:t>5. Разработано положение о комиссии по оценке эффективности деятельности.</a:t>
            </a:r>
          </a:p>
          <a:p>
            <a:r>
              <a:rPr lang="ru-RU" sz="4400" dirty="0"/>
              <a:t>6. Разработаны критерии оценки эффективности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0"/>
            <a:ext cx="669674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Показатели эффективности деятельности сотрудников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764704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трудовой дисциплины. Надлежащее исполнение трудовых обязанностей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349" y="1475746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Использование новых эффективных технологий в процессе социального обслуживания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276872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Кодекса этики и служебного поведения органов управления социального обслуживания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996033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Качество ведения документации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349" y="3789040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государственных стандартов социального обслуживания 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9459" y="6093296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Доля получателей государственной услуги, обслуженных без нарушения графика предоставления государственной услуги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5301208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Удовлетворенность граждан качеством и количеством предоставленных социальных услуг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791" y="4581128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Выполнение государственного задания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764703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Доля получателей государственной услуги, охваченных </a:t>
            </a:r>
            <a:r>
              <a:rPr lang="ru-RU" sz="1200" dirty="0"/>
              <a:t>д</a:t>
            </a:r>
            <a:r>
              <a:rPr lang="ru-RU" sz="1200" dirty="0" smtClean="0"/>
              <a:t>ополнительными услугами, от общей численности получателей услуг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493167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Отсутствие нарушений порядка взимания платы за социальные услуги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2276871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Доля обслуживаемых граждан охваченных результативными посредническими услугами от общей численности нуждающихся в них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3013476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графика посещения получателей услуг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9258" y="3789040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Выполнение утвержденного плана по собору денежных средств, полученных от оказания гарантированных государством услуг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0083" y="4552362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правил охраны труда, техники безопасности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301208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Участие в мероприятиях, проводимых Центром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11407" y="6084556"/>
            <a:ext cx="3456384" cy="576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Повышение квалификации по собственной инициативе </a:t>
            </a: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95403" y="286353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9556" y="296772"/>
            <a:ext cx="0" cy="60845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884368" y="286353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92297" y="296772"/>
            <a:ext cx="0" cy="60845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4" idx="1"/>
          </p:cNvCxnSpPr>
          <p:nvPr/>
        </p:nvCxnSpPr>
        <p:spPr>
          <a:xfrm>
            <a:off x="209556" y="1052735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0337" y="1781198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7399" y="2564903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6452" y="3284064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7399" y="4071029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9779" y="4879237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16452" y="5589239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9779" y="6400458"/>
            <a:ext cx="4740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16" name="Прямая со стрелкой 9215"/>
          <p:cNvCxnSpPr/>
          <p:nvPr/>
        </p:nvCxnSpPr>
        <p:spPr>
          <a:xfrm flipH="1">
            <a:off x="8267791" y="1052734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281748" y="1800329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267791" y="2564904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244408" y="3291124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225642" y="4077071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225642" y="4840391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8252885" y="5600825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267974" y="6400459"/>
            <a:ext cx="62450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1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проведении контроля качества в </a:t>
            </a:r>
            <a:endParaRPr lang="ru-RU" sz="36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РБУ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«ЦСОН» введена следующая документация: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Положение об организации внутреннего контроля качества в РБУ «Центр социального обслуживания населения».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Положение о Порядке проведения внутреннего контроля  качества в РБУ «Центр социального обслуживания населения».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Положение о комиссии по проведению внутреннего контроля  качества РБУ «Центр социального обслуживания населения».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. Создана 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комиссия по проведению внутреннего контроля  качества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План мероприятий по улучшению качества работы РБУ «Центр социального обслуживания населения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32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План-график 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работы по контролю качества РБУ «Центр социального обслуживания населения».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80511" cy="68580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7.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Регламент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осуществления контроля качества государственных услуг РБУ «Центр социального обслуживания населения».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. План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работы комиссии по контролю качества.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9.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качества социального обслуживания (анкетирование, опросы).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10.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оценки контроля качества работников РБУ «Центр социального обслуживания населения».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6062922"/>
              </p:ext>
            </p:extLst>
          </p:nvPr>
        </p:nvGraphicFramePr>
        <p:xfrm>
          <a:off x="106363" y="-168275"/>
          <a:ext cx="10129837" cy="794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Document" r:id="rId4" imgW="11762271" imgH="9216281" progId="Word.Document.8">
                  <p:embed/>
                </p:oleObj>
              </mc:Choice>
              <mc:Fallback>
                <p:oleObj name="Document" r:id="rId4" imgW="11762271" imgH="92162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3" y="-168275"/>
                        <a:ext cx="10129837" cy="794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9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59416" y="836712"/>
            <a:ext cx="597666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Критерии внутреннего контроля качества деятельности работника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3200" y="1628800"/>
            <a:ext cx="3096343" cy="9074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Соблюдение трудовой дисциплины. Надлежащее исполнение трудовых обязанностей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3200" y="2681224"/>
            <a:ext cx="309634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Качество ведения документации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200" y="3591018"/>
            <a:ext cx="3096341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Соблюдение государственных стандартов социального обслуживания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5767" y="4451485"/>
            <a:ext cx="309634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Выполнение государственного задания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9292" y="4454812"/>
            <a:ext cx="309484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Оказание дополнительных социальных услуг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5241" y="3591018"/>
            <a:ext cx="306115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Соблюдение графика посещения получателей социальных услуг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7678" y="2691267"/>
            <a:ext cx="302493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Наличие замечаний со стороны контролирующих органов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7" y="1628799"/>
            <a:ext cx="3012344" cy="907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Удовлетворенность граждан качеством и количеством предоставленных социальных услуг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 flipH="1">
            <a:off x="431154" y="1160748"/>
            <a:ext cx="11282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536080" y="1160748"/>
            <a:ext cx="10542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1154" y="1160748"/>
            <a:ext cx="9686" cy="35775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551315" y="1160748"/>
            <a:ext cx="4882" cy="3667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" idx="1"/>
          </p:cNvCxnSpPr>
          <p:nvPr/>
        </p:nvCxnSpPr>
        <p:spPr>
          <a:xfrm>
            <a:off x="431152" y="208250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3888" y="2996952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7544" y="3951058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8131" y="474405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3"/>
          </p:cNvCxnSpPr>
          <p:nvPr/>
        </p:nvCxnSpPr>
        <p:spPr>
          <a:xfrm flipH="1">
            <a:off x="8016391" y="2082508"/>
            <a:ext cx="5837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972466" y="3003061"/>
            <a:ext cx="5837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957048" y="3951057"/>
            <a:ext cx="5837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006626" y="4817091"/>
            <a:ext cx="583732" cy="11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563888" y="188640"/>
            <a:ext cx="180020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контроля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7544" y="188640"/>
            <a:ext cx="230425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График контроля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56176" y="202286"/>
            <a:ext cx="230425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проверки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31" idx="1"/>
            <a:endCxn id="32" idx="3"/>
          </p:cNvCxnSpPr>
          <p:nvPr/>
        </p:nvCxnSpPr>
        <p:spPr>
          <a:xfrm flipH="1">
            <a:off x="2771800" y="4406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1" idx="3"/>
          </p:cNvCxnSpPr>
          <p:nvPr/>
        </p:nvCxnSpPr>
        <p:spPr>
          <a:xfrm>
            <a:off x="5364088" y="4406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572568" y="5340254"/>
            <a:ext cx="198022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контроля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2" y="5359777"/>
            <a:ext cx="2736303" cy="6810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kern="50" dirty="0" smtClean="0">
                <a:solidFill>
                  <a:srgbClr val="000000"/>
                </a:solidFill>
                <a:ea typeface="Arial Unicode MS"/>
              </a:rPr>
              <a:t>Справка-анализ по итогам контроля</a:t>
            </a:r>
            <a:endParaRPr lang="ru-RU" sz="1600" kern="50" dirty="0">
              <a:solidFill>
                <a:srgbClr val="000000"/>
              </a:solidFill>
              <a:effectLst/>
              <a:ea typeface="Arial Unicode MS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51720" y="6132980"/>
            <a:ext cx="2304256" cy="725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План мероприятий по улучшению качества работы</a:t>
            </a:r>
            <a:endParaRPr lang="ru-RU" sz="16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818824" y="6132980"/>
            <a:ext cx="2201448" cy="725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Обсуждение на производственном совещании отделения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56176" y="5340254"/>
            <a:ext cx="2736303" cy="6810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kern="50" dirty="0">
                <a:solidFill>
                  <a:srgbClr val="000000"/>
                </a:solidFill>
                <a:ea typeface="Arial Unicode MS"/>
              </a:rPr>
              <a:t>Информация об устранении</a:t>
            </a:r>
          </a:p>
          <a:p>
            <a:pPr algn="ctr">
              <a:spcAft>
                <a:spcPts val="0"/>
              </a:spcAft>
            </a:pPr>
            <a:r>
              <a:rPr lang="ru-RU" sz="1600" kern="50" dirty="0">
                <a:solidFill>
                  <a:srgbClr val="000000"/>
                </a:solidFill>
                <a:ea typeface="Arial Unicode MS"/>
              </a:rPr>
              <a:t>недостатков, выявленных в процессе проверки</a:t>
            </a:r>
            <a:endParaRPr lang="ru-RU" sz="1600" kern="50" dirty="0">
              <a:solidFill>
                <a:srgbClr val="000000"/>
              </a:solidFill>
              <a:effectLst/>
              <a:ea typeface="Arial Unicode MS"/>
            </a:endParaRPr>
          </a:p>
        </p:txBody>
      </p:sp>
      <p:cxnSp>
        <p:nvCxnSpPr>
          <p:cNvPr id="51" name="Прямая со стрелкой 50"/>
          <p:cNvCxnSpPr>
            <a:stCxn id="43" idx="1"/>
          </p:cNvCxnSpPr>
          <p:nvPr/>
        </p:nvCxnSpPr>
        <p:spPr>
          <a:xfrm flipH="1">
            <a:off x="2915815" y="5520274"/>
            <a:ext cx="656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52107" y="5700294"/>
            <a:ext cx="7436" cy="432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148064" y="5700294"/>
            <a:ext cx="0" cy="432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3" idx="3"/>
          </p:cNvCxnSpPr>
          <p:nvPr/>
        </p:nvCxnSpPr>
        <p:spPr>
          <a:xfrm>
            <a:off x="5552788" y="5520274"/>
            <a:ext cx="603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38608"/>
              </p:ext>
            </p:extLst>
          </p:nvPr>
        </p:nvGraphicFramePr>
        <p:xfrm>
          <a:off x="179512" y="1340768"/>
          <a:ext cx="8784975" cy="4752525"/>
        </p:xfrm>
        <a:graphic>
          <a:graphicData uri="http://schemas.openxmlformats.org/drawingml/2006/table">
            <a:tbl>
              <a:tblPr firstRow="1" firstCol="1" bandRow="1"/>
              <a:tblGrid>
                <a:gridCol w="604470"/>
                <a:gridCol w="6012634"/>
                <a:gridCol w="816652"/>
                <a:gridCol w="1351219"/>
              </a:tblGrid>
              <a:tr h="70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Наименования подразделений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Организационно-методический и консультативный отдел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8,34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Социально-оздоровительное отделение дневного пребывания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Отделения социального обслуживания на дому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4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Специализированное отделение социально-медицинского обслуживания на дому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Отделения срочной социальной помощи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Заведующий филиалом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показатель контроля качества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8,93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5" marR="64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27052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контроля качества за 2014 год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4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66291"/>
            <a:ext cx="5292080" cy="396906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8066" cy="3861048"/>
          </a:xfrm>
        </p:spPr>
      </p:pic>
    </p:spTree>
    <p:extLst>
      <p:ext uri="{BB962C8B-B14F-4D97-AF65-F5344CB8AC3E}">
        <p14:creationId xmlns:p14="http://schemas.microsoft.com/office/powerpoint/2010/main" val="2379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 открытии учреждения численность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работников по штатному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расписанию составляла </a:t>
            </a:r>
            <a:r>
              <a:rPr lang="ru-RU" sz="32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740 человек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,  в 2013 году сократилась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на </a:t>
            </a:r>
            <a:r>
              <a:rPr lang="ru-RU" sz="32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126 единиц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и составляло – </a:t>
            </a:r>
            <a:r>
              <a:rPr lang="ru-RU" sz="32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614 человек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.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 1 июня 2014 года по итогам оптимизации штат составил </a:t>
            </a:r>
            <a:r>
              <a:rPr lang="ru-RU" sz="32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446 единиц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, 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из них: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1. социальных 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работников  –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335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2. медицинских  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сестер – 9 чел. (</a:t>
            </a:r>
            <a:r>
              <a:rPr lang="ru-RU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Зеленчукский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 район – 6 и 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социально-оздоровительное отделение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дневного пребывания  г.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Черкесск – 3).</a:t>
            </a:r>
            <a:endParaRPr lang="ru-RU" sz="3200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Принято –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91 человек;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Уволено –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109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0"/>
            <a:ext cx="4849682" cy="6858000"/>
          </a:xfrm>
        </p:spPr>
      </p:pic>
    </p:spTree>
    <p:extLst>
      <p:ext uri="{BB962C8B-B14F-4D97-AF65-F5344CB8AC3E}">
        <p14:creationId xmlns:p14="http://schemas.microsoft.com/office/powerpoint/2010/main" val="30796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83109"/>
              </p:ext>
            </p:extLst>
          </p:nvPr>
        </p:nvGraphicFramePr>
        <p:xfrm>
          <a:off x="107504" y="1052736"/>
          <a:ext cx="9001000" cy="4028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800200"/>
                <a:gridCol w="1800200"/>
                <a:gridCol w="1800200"/>
                <a:gridCol w="1800200"/>
              </a:tblGrid>
              <a:tr h="11264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работников, имеющих высшее</a:t>
                      </a:r>
                      <a:r>
                        <a:rPr lang="ru-RU" sz="2400" b="1" baseline="0" dirty="0" smtClean="0"/>
                        <a:t> образование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</a:t>
                      </a:r>
                      <a:r>
                        <a:rPr lang="ru-RU" sz="2400" b="1" baseline="0" dirty="0" smtClean="0"/>
                        <a:t> работников, имеющих среднее специальное образование 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</a:t>
                      </a:r>
                      <a:r>
                        <a:rPr lang="ru-RU" sz="2000" b="1" baseline="0" dirty="0" smtClean="0"/>
                        <a:t> работников, имеющих документ о повышении квалификации</a:t>
                      </a:r>
                      <a:endParaRPr lang="ru-RU" sz="2000" b="1" dirty="0"/>
                    </a:p>
                  </a:txBody>
                  <a:tcPr/>
                </a:tc>
              </a:tr>
              <a:tr h="14577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 том числе профильное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 профильное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10162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121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178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53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211960" cy="999802"/>
          </a:xfrm>
        </p:spPr>
        <p:txBody>
          <a:bodyPr/>
          <a:lstStyle/>
          <a:p>
            <a:r>
              <a:rPr lang="ru-RU" sz="2800" dirty="0" smtClean="0"/>
              <a:t>Численность обслуживаемых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4437470"/>
              </p:ext>
            </p:extLst>
          </p:nvPr>
        </p:nvGraphicFramePr>
        <p:xfrm>
          <a:off x="0" y="2132856"/>
          <a:ext cx="4355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33680" y="692696"/>
            <a:ext cx="4674824" cy="1122354"/>
          </a:xfrm>
        </p:spPr>
        <p:txBody>
          <a:bodyPr/>
          <a:lstStyle/>
          <a:p>
            <a:r>
              <a:rPr lang="ru-RU" sz="2800" dirty="0" smtClean="0"/>
              <a:t>Численность работников по штатному расписанию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3775240"/>
              </p:ext>
            </p:extLst>
          </p:nvPr>
        </p:nvGraphicFramePr>
        <p:xfrm>
          <a:off x="4860032" y="2132856"/>
          <a:ext cx="428396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за период работы Центра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4" grpId="0" build="p"/>
      <p:bldGraphic spid="8" grpId="0">
        <p:bldAsOne/>
      </p:bldGraphic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56490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Ежемесячно проходят занятия по техучебе  как с заведующими отделениями и филиалами, так и на местах с социальными работниками.  Каждый месяц проводятся  совещания у директора Центра, на которых присутствуют руководители структурных подразделений. На совещаниях решаются вопросы по проведению мероприятий, заслушивается краткий отчет работы за месяц. </a:t>
            </a:r>
          </a:p>
        </p:txBody>
      </p:sp>
      <p:pic>
        <p:nvPicPr>
          <p:cNvPr id="10243" name="Picture 3" descr="H:\На сайт\20131120_104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08921"/>
            <a:ext cx="553210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521" y="0"/>
            <a:ext cx="9171521" cy="2636912"/>
          </a:xfrm>
        </p:spPr>
        <p:txBody>
          <a:bodyPr/>
          <a:lstStyle/>
          <a:p>
            <a:pPr marL="0" lvl="0" indent="0" algn="ctr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 отделениям каждую неделю проводятся совещания совместно со специалистами по социальной работе и социальными работниками, где решаются возникшие вопросы и проблемы.  Заведующие  филиалов  сдают ежемесячный, ежеквартальный, полугодовой и годовой отчеты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директору, 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 итогам которых составляется развернутый отчет – информация о проделанной работе.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9310" y="2780928"/>
            <a:ext cx="639010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обслуживание в РБУ «Центр социального обслуживания населения» имеют право: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одинокопроживающие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Нуждающиеся в посторонней помощи;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или полностью утратившие возможность самостоятельно удовлетворять свои жизненные потребности;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ограничения способности к самообслуживанию и (или) к передвижению.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Социальные услуги предоставлялись бесплатно, за частичную или полную оплату </a:t>
            </a:r>
          </a:p>
          <a:p>
            <a:pPr lvl="0">
              <a:lnSpc>
                <a:spcPct val="12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Плата за предоставление социальных услуг производилась в соответствии с договором о предоставлении социальных услуг. </a:t>
            </a:r>
            <a:endParaRPr lang="ru-RU" sz="20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старше 60 лет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9638" y="1340768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старше 55 лет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501" y="1133499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75656" y="679563"/>
            <a:ext cx="0" cy="440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03754" y="899965"/>
            <a:ext cx="0" cy="440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08304" y="683940"/>
            <a:ext cx="0" cy="440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1943708" y="2276872"/>
            <a:ext cx="489654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8" y="0"/>
            <a:ext cx="9144000" cy="26369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effectLst/>
              </a:rPr>
              <a:t>Возрастной показатель обслуженных граждан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400" b="0" dirty="0" smtClean="0">
                <a:effectLst/>
              </a:rPr>
              <a:t>обслужено 3703 получателя услуг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отделениями на дому 2446, в </a:t>
            </a:r>
            <a:r>
              <a:rPr lang="ru-RU" sz="2400" b="0" dirty="0" err="1" smtClean="0">
                <a:effectLst/>
              </a:rPr>
              <a:t>т.ч</a:t>
            </a:r>
            <a:r>
              <a:rPr lang="ru-RU" sz="2400" b="0" dirty="0" smtClean="0">
                <a:effectLst/>
              </a:rPr>
              <a:t>. специализированным отделением социально-медицинского обслуживания на дому – 46, 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отделениями срочной социальной помощи – 960, в </a:t>
            </a:r>
            <a:r>
              <a:rPr lang="ru-RU" sz="2400" b="0" dirty="0" err="1" smtClean="0">
                <a:effectLst/>
              </a:rPr>
              <a:t>т.ч</a:t>
            </a:r>
            <a:r>
              <a:rPr lang="ru-RU" sz="2400" b="0" dirty="0" smtClean="0">
                <a:effectLst/>
              </a:rPr>
              <a:t>. мобильными бригадами – 221, 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социально-оздоровительным отделение дневного пребывания - 297</a:t>
            </a:r>
            <a:endParaRPr lang="ru-RU" sz="4400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93775452"/>
              </p:ext>
            </p:extLst>
          </p:nvPr>
        </p:nvGraphicFramePr>
        <p:xfrm>
          <a:off x="4644008" y="2591480"/>
          <a:ext cx="449999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3033896"/>
              </p:ext>
            </p:extLst>
          </p:nvPr>
        </p:nvGraphicFramePr>
        <p:xfrm>
          <a:off x="32197" y="2564904"/>
          <a:ext cx="449999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4"/>
            <a:ext cx="9144000" cy="1627466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>С </a:t>
            </a:r>
            <a:r>
              <a:rPr lang="ru-RU" sz="2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1 июня </a:t>
            </a:r>
            <a:r>
              <a:rPr lang="ru-RU" sz="2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>2014 года были внесены изменения </a:t>
            </a:r>
            <a:r>
              <a:rPr lang="ru-RU" sz="2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в </a:t>
            </a:r>
            <a:r>
              <a:rPr lang="ru-RU" sz="2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>государственное задание.</a:t>
            </a:r>
            <a:br>
              <a:rPr lang="ru-RU" sz="24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График выполнения государственного задания 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по количеству получателей услуг за 2014 год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7710511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4321" y="116632"/>
            <a:ext cx="9144000" cy="674136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Оказано услуг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945.670</a:t>
            </a:r>
            <a:r>
              <a:rPr lang="ru-RU" sz="3000" dirty="0" smtClean="0">
                <a:ea typeface="Times New Roman"/>
                <a:cs typeface="Times New Roman"/>
              </a:rPr>
              <a:t>, из них: отделениями </a:t>
            </a:r>
            <a:r>
              <a:rPr lang="ru-RU" sz="3000" dirty="0">
                <a:ea typeface="Times New Roman"/>
                <a:cs typeface="Times New Roman"/>
              </a:rPr>
              <a:t>на дому </a:t>
            </a:r>
            <a:r>
              <a:rPr lang="ru-RU" sz="3000" dirty="0" smtClean="0">
                <a:ea typeface="Times New Roman"/>
                <a:cs typeface="Times New Roman"/>
              </a:rPr>
              <a:t>и </a:t>
            </a:r>
            <a:r>
              <a:rPr lang="ru-RU" sz="3000" dirty="0">
                <a:ea typeface="Times New Roman"/>
                <a:cs typeface="Times New Roman"/>
              </a:rPr>
              <a:t>специализированным </a:t>
            </a:r>
            <a:r>
              <a:rPr lang="ru-RU" sz="3000" dirty="0" smtClean="0">
                <a:ea typeface="Times New Roman"/>
                <a:cs typeface="Times New Roman"/>
              </a:rPr>
              <a:t>отделением социально-медицинского обслуживания на дому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919.234</a:t>
            </a:r>
            <a:r>
              <a:rPr lang="ru-RU" sz="3000" dirty="0" smtClean="0"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– бытовых 	 </a:t>
            </a:r>
            <a:r>
              <a:rPr lang="ru-RU" sz="3000" dirty="0" smtClean="0">
                <a:ea typeface="Times New Roman"/>
                <a:cs typeface="Times New Roman"/>
              </a:rPr>
              <a:t>             – </a:t>
            </a:r>
            <a:r>
              <a:rPr lang="ru-RU" sz="3000" b="1" dirty="0">
                <a:solidFill>
                  <a:srgbClr val="FF0000"/>
                </a:solidFill>
                <a:ea typeface="Times New Roman"/>
                <a:cs typeface="Times New Roman"/>
              </a:rPr>
              <a:t>575.294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 –  психологических  	</a:t>
            </a:r>
            <a:r>
              <a:rPr lang="ru-RU" sz="3000" dirty="0" smtClean="0">
                <a:ea typeface="Times New Roman"/>
                <a:cs typeface="Times New Roman"/>
              </a:rPr>
              <a:t> –  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22.815</a:t>
            </a:r>
            <a:endParaRPr lang="ru-RU" sz="3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– педагогических    	</a:t>
            </a:r>
            <a:r>
              <a:rPr lang="ru-RU" sz="3000" dirty="0" smtClean="0">
                <a:ea typeface="Times New Roman"/>
                <a:cs typeface="Times New Roman"/>
              </a:rPr>
              <a:t> –    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3.706</a:t>
            </a:r>
            <a:endParaRPr lang="ru-RU" sz="3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– медицинских 	</a:t>
            </a:r>
            <a:r>
              <a:rPr lang="ru-RU" sz="3000" dirty="0" smtClean="0">
                <a:ea typeface="Times New Roman"/>
                <a:cs typeface="Times New Roman"/>
              </a:rPr>
              <a:t> –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147.995</a:t>
            </a:r>
            <a:endParaRPr lang="ru-RU" sz="3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– экономических 	</a:t>
            </a:r>
            <a:r>
              <a:rPr lang="ru-RU" sz="3000" dirty="0" smtClean="0">
                <a:ea typeface="Times New Roman"/>
                <a:cs typeface="Times New Roman"/>
              </a:rPr>
              <a:t> –  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76.696</a:t>
            </a:r>
            <a:endParaRPr lang="ru-RU" sz="3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ea typeface="Times New Roman"/>
                <a:cs typeface="Times New Roman"/>
              </a:rPr>
              <a:t>Социально – правовых 		</a:t>
            </a:r>
            <a:r>
              <a:rPr lang="ru-RU" sz="3000" dirty="0" smtClean="0">
                <a:ea typeface="Times New Roman"/>
                <a:cs typeface="Times New Roman"/>
              </a:rPr>
              <a:t>  –  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92.728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ea typeface="Times New Roman"/>
                <a:cs typeface="Times New Roman"/>
              </a:rPr>
              <a:t>Отделениями </a:t>
            </a:r>
            <a:r>
              <a:rPr lang="ru-RU" sz="3000" dirty="0">
                <a:ea typeface="Times New Roman"/>
                <a:cs typeface="Times New Roman"/>
              </a:rPr>
              <a:t>срочной помощи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1.975</a:t>
            </a:r>
            <a:r>
              <a:rPr lang="ru-RU" sz="3000" dirty="0" smtClean="0">
                <a:ea typeface="Times New Roman"/>
                <a:cs typeface="Times New Roman"/>
              </a:rPr>
              <a:t> </a:t>
            </a:r>
            <a:r>
              <a:rPr lang="ru-RU" sz="3000" dirty="0">
                <a:ea typeface="Times New Roman"/>
                <a:cs typeface="Times New Roman"/>
              </a:rPr>
              <a:t>услуг, из них «мобильными бригадами»  </a:t>
            </a:r>
            <a:r>
              <a:rPr lang="ru-RU" sz="3000" b="1" dirty="0">
                <a:ea typeface="Times New Roman"/>
                <a:cs typeface="Times New Roman"/>
              </a:rPr>
              <a:t>- </a:t>
            </a:r>
            <a:r>
              <a:rPr lang="ru-RU" sz="3000" b="1" dirty="0">
                <a:solidFill>
                  <a:srgbClr val="FF0000"/>
                </a:solidFill>
                <a:ea typeface="Times New Roman"/>
                <a:cs typeface="Times New Roman"/>
              </a:rPr>
              <a:t>360</a:t>
            </a:r>
            <a:r>
              <a:rPr lang="ru-RU" sz="3000" b="1" dirty="0">
                <a:ea typeface="Times New Roman"/>
                <a:cs typeface="Times New Roman"/>
              </a:rPr>
              <a:t>.</a:t>
            </a:r>
            <a:endParaRPr lang="ru-RU" sz="3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ea typeface="Times New Roman"/>
                <a:cs typeface="Times New Roman"/>
              </a:rPr>
              <a:t> </a:t>
            </a:r>
            <a:r>
              <a:rPr lang="ru-RU" sz="3000" dirty="0" smtClean="0">
                <a:ea typeface="Times New Roman"/>
                <a:cs typeface="Times New Roman"/>
              </a:rPr>
              <a:t>Социально-оздоровительным </a:t>
            </a:r>
            <a:r>
              <a:rPr lang="ru-RU" sz="3000" dirty="0">
                <a:ea typeface="Times New Roman"/>
                <a:cs typeface="Times New Roman"/>
              </a:rPr>
              <a:t>отделением дневного пребывания  </a:t>
            </a:r>
            <a:r>
              <a:rPr lang="ru-RU" sz="3000" b="1" dirty="0">
                <a:ea typeface="Times New Roman"/>
                <a:cs typeface="Times New Roman"/>
              </a:rPr>
              <a:t>- </a:t>
            </a:r>
            <a:r>
              <a:rPr lang="ru-RU" sz="3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26.076</a:t>
            </a:r>
            <a:r>
              <a:rPr lang="ru-RU" sz="3000" b="1" dirty="0">
                <a:ea typeface="Times New Roman"/>
                <a:cs typeface="Times New Roman"/>
              </a:rPr>
              <a:t>.</a:t>
            </a:r>
            <a:endParaRPr lang="ru-RU" sz="3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14124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График выполнения государственного задания по количеству оказанных гарантированных услуг </a:t>
            </a:r>
            <a:br>
              <a:rPr lang="ru-RU" sz="2800" dirty="0">
                <a:solidFill>
                  <a:srgbClr val="F14124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14124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2014 год</a:t>
            </a:r>
            <a:endParaRPr lang="ru-RU" sz="4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6704773"/>
              </p:ext>
            </p:extLst>
          </p:nvPr>
        </p:nvGraphicFramePr>
        <p:xfrm>
          <a:off x="2040" y="1124744"/>
          <a:ext cx="914196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8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effectLst/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оценке эффективности деятельности руководителя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выполнения государственного задания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должен быть не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менее 87% в среднем</a:t>
            </a:r>
            <a:r>
              <a:rPr lang="ru-RU" sz="1600" b="0" kern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600" b="0" kern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4888211"/>
              </p:ext>
            </p:extLst>
          </p:nvPr>
        </p:nvGraphicFramePr>
        <p:xfrm>
          <a:off x="0" y="1268760"/>
          <a:ext cx="9036496" cy="549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3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5561"/>
            <a:ext cx="4824536" cy="6822439"/>
          </a:xfrm>
        </p:spPr>
      </p:pic>
    </p:spTree>
    <p:extLst>
      <p:ext uri="{BB962C8B-B14F-4D97-AF65-F5344CB8AC3E}">
        <p14:creationId xmlns:p14="http://schemas.microsoft.com/office/powerpoint/2010/main" val="26739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1" y="19441"/>
            <a:ext cx="9144781" cy="14653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accent6"/>
                </a:solidFill>
                <a:effectLst/>
              </a:rPr>
              <a:t>Востребованность гарантированных социальных услуг, предоставленных РБУ «Центр социального обслуживания» </a:t>
            </a:r>
            <a:br>
              <a:rPr lang="ru-RU" sz="2600" dirty="0" smtClean="0">
                <a:solidFill>
                  <a:schemeClr val="accent6"/>
                </a:solidFill>
                <a:effectLst/>
              </a:rPr>
            </a:br>
            <a:r>
              <a:rPr lang="ru-RU" sz="2600" dirty="0" smtClean="0">
                <a:solidFill>
                  <a:schemeClr val="accent6"/>
                </a:solidFill>
                <a:effectLst/>
              </a:rPr>
              <a:t>в 2014 году</a:t>
            </a:r>
            <a:endParaRPr lang="ru-RU" sz="2600" dirty="0">
              <a:solidFill>
                <a:schemeClr val="accent6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3548767"/>
              </p:ext>
            </p:extLst>
          </p:nvPr>
        </p:nvGraphicFramePr>
        <p:xfrm>
          <a:off x="8214" y="908720"/>
          <a:ext cx="8956274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000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Центр предоставляет  </a:t>
            </a:r>
            <a:r>
              <a:rPr lang="ru-RU" sz="3200" dirty="0">
                <a:latin typeface="Times New Roman"/>
                <a:ea typeface="Times New Roman"/>
              </a:rPr>
              <a:t>социальные услуги на платной основе гражданам, </a:t>
            </a:r>
            <a:r>
              <a:rPr lang="ru-RU" sz="3200" dirty="0" smtClean="0">
                <a:latin typeface="Times New Roman"/>
                <a:ea typeface="Times New Roman"/>
              </a:rPr>
              <a:t>состоящим и не </a:t>
            </a:r>
            <a:r>
              <a:rPr lang="ru-RU" sz="3200" dirty="0">
                <a:latin typeface="Times New Roman"/>
                <a:ea typeface="Times New Roman"/>
              </a:rPr>
              <a:t>состоящим на социальном обслуживании, по тарифам, утвержденным приказом </a:t>
            </a:r>
            <a:r>
              <a:rPr lang="ru-RU" sz="3200" dirty="0" smtClean="0">
                <a:latin typeface="Times New Roman"/>
                <a:ea typeface="Times New Roman"/>
              </a:rPr>
              <a:t>Министерства </a:t>
            </a:r>
            <a:r>
              <a:rPr lang="ru-RU" sz="3200" dirty="0">
                <a:latin typeface="Times New Roman"/>
                <a:ea typeface="Times New Roman"/>
              </a:rPr>
              <a:t>труда и социального развития Карачаево-Черкесской Республики</a:t>
            </a:r>
            <a:r>
              <a:rPr lang="ru-RU" sz="3200" dirty="0" smtClean="0">
                <a:latin typeface="Times New Roman"/>
                <a:ea typeface="Times New Roman"/>
              </a:rPr>
              <a:t>.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2014 год Центр предоставил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26.748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дополнительных социальных услуг: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квартал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услуг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квартал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1.909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услуг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квартал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5.838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услуг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квартал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19.001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услуг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/>
                </a:solidFill>
                <a:effectLst/>
              </a:rPr>
              <a:t>График предоставления дополнительных социальных услуг за 2014 год:</a:t>
            </a:r>
            <a:endParaRPr lang="ru-RU" sz="3200" dirty="0">
              <a:solidFill>
                <a:schemeClr val="accent6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1763088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1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5" cy="5949280"/>
          </a:xfrm>
        </p:spPr>
        <p:txBody>
          <a:bodyPr numCol="2">
            <a:normAutofit fontScale="6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C00000"/>
                </a:solidFill>
              </a:rPr>
              <a:t>Минус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/>
              <a:t>Помещение в дома-интернаты                              пожилого человека влечет за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/>
              <a:t>собой: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/>
              <a:t>Психологический стресс;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/>
              <a:t>Изменение привычной среды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/>
              <a:t>обитания;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/>
              <a:t>Изоляция от друзей, соседей,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/>
              <a:t>знакомых.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5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5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7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Стоимость содержания при этом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212745"/>
                </a:solidFill>
              </a:rPr>
              <a:t>в 2014 году </a:t>
            </a:r>
            <a:r>
              <a:rPr lang="ru-RU" sz="3200" dirty="0" smtClean="0"/>
              <a:t>составляла –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600" dirty="0" smtClean="0">
                <a:solidFill>
                  <a:srgbClr val="C00000"/>
                </a:solidFill>
              </a:rPr>
              <a:t>13.681,29 рублей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rgbClr val="C00000"/>
                </a:solidFill>
              </a:rPr>
              <a:t>Плюс</a:t>
            </a:r>
            <a:endParaRPr lang="ru-RU" sz="3800" dirty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3800" dirty="0" smtClean="0">
                <a:solidFill>
                  <a:srgbClr val="212745"/>
                </a:solidFill>
              </a:rPr>
              <a:t>  </a:t>
            </a:r>
            <a:r>
              <a:rPr lang="ru-RU" sz="3800" dirty="0"/>
              <a:t>Обслуживание на дому для         пожилого человека: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4000" dirty="0"/>
              <a:t>Получение социальных услуг в привычной для них среде обитания;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4000" dirty="0"/>
              <a:t> поддержания их социального, психологического и физического статуса (нахождение в кругу друзей, соседей, знакомых</a:t>
            </a:r>
            <a:r>
              <a:rPr lang="ru-RU" sz="4000" dirty="0" smtClean="0"/>
              <a:t>).</a:t>
            </a:r>
            <a:endParaRPr lang="ru-RU" sz="1800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2900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3200" dirty="0" smtClean="0">
                <a:solidFill>
                  <a:srgbClr val="212745"/>
                </a:solidFill>
              </a:rPr>
              <a:t>Расходы на содержание </a:t>
            </a:r>
            <a:r>
              <a:rPr lang="ru-RU" sz="3200" dirty="0">
                <a:solidFill>
                  <a:srgbClr val="212745"/>
                </a:solidFill>
              </a:rPr>
              <a:t>при этом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3200" dirty="0">
                <a:solidFill>
                  <a:srgbClr val="212745"/>
                </a:solidFill>
              </a:rPr>
              <a:t>в 2014 году составляла –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4600" dirty="0" smtClean="0">
                <a:solidFill>
                  <a:srgbClr val="C00000"/>
                </a:solidFill>
              </a:rPr>
              <a:t>1.393,20 </a:t>
            </a:r>
            <a:r>
              <a:rPr lang="ru-RU" sz="4600" dirty="0">
                <a:solidFill>
                  <a:srgbClr val="C00000"/>
                </a:solidFill>
              </a:rPr>
              <a:t>рублей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dirty="0" smtClean="0">
              <a:solidFill>
                <a:srgbClr val="212745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Tx/>
              <a:buChar char="-"/>
            </a:pPr>
            <a:endParaRPr lang="ru-RU" dirty="0">
              <a:solidFill>
                <a:srgbClr val="212745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srgbClr val="21274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9738" y="1"/>
            <a:ext cx="9173738" cy="11967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effectLst/>
              </a:rPr>
              <a:t>Сравнительный анализ </a:t>
            </a:r>
            <a:endParaRPr lang="ru-RU" sz="32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21151"/>
            <a:ext cx="914400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Обслуживание на дому – перспективная форма социального обслуживания пожилых людей и инвалидов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1340768"/>
            <a:ext cx="5399637" cy="410445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" y="116632"/>
            <a:ext cx="4572002" cy="6741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Отделения </a:t>
            </a:r>
            <a:r>
              <a:rPr lang="ru-RU" sz="3600" b="1" dirty="0">
                <a:solidFill>
                  <a:srgbClr val="800000"/>
                </a:solidFill>
                <a:ea typeface="Times New Roman"/>
                <a:cs typeface="Times New Roman"/>
              </a:rPr>
              <a:t>социального обслуживания на </a:t>
            </a:r>
            <a:r>
              <a:rPr lang="ru-RU" sz="36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дому</a:t>
            </a:r>
            <a:endParaRPr lang="ru-RU" sz="28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23,5 отделения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Деятельность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отделения направлена на максимально возможное продление пребывания граждан частично утратившим способность к самообслуживанию и нуждающимся в посторонней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поддержке. </a:t>
            </a:r>
            <a:r>
              <a:rPr lang="ru-RU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1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204515" cy="3573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Times New Roman"/>
              </a:rPr>
              <a:t>Обслуживание граждан осуществляется социальными работниками не менее 2-х раз в неделю. Социальное обслуживание в объемах, определенных государственными стандартами социального обслуживания,  на дому предоставляется бесплатно, на условиях частичной и полной оплаты. Дополнительные социально-бытовые услуги предоставляются на условиях полной оплаты независимо от </a:t>
            </a: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Times New Roman"/>
              </a:rPr>
              <a:t>прожиточного минимума.</a:t>
            </a:r>
            <a:endParaRPr lang="ru-RU" sz="66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04734"/>
            <a:ext cx="4632515" cy="3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340160"/>
            <a:ext cx="4668012" cy="350100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6370"/>
            <a:ext cx="3203848" cy="427179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15816" cy="4859696"/>
          </a:xfrm>
        </p:spPr>
      </p:pic>
    </p:spTree>
    <p:extLst>
      <p:ext uri="{BB962C8B-B14F-4D97-AF65-F5344CB8AC3E}">
        <p14:creationId xmlns:p14="http://schemas.microsoft.com/office/powerpoint/2010/main" val="36141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BY\Desktop\черкесск\IMG_0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677" y="1484784"/>
            <a:ext cx="4890311" cy="36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BY\Desktop\черкесск\IMG_0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299"/>
            <a:ext cx="4716016" cy="35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BY\Desktop\черкесск\oYjIeq0MXt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8" y="3544374"/>
            <a:ext cx="4542741" cy="33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"/>
          <a:stretch/>
        </p:blipFill>
        <p:spPr>
          <a:xfrm>
            <a:off x="6300193" y="2772"/>
            <a:ext cx="2843808" cy="3666575"/>
          </a:xfrm>
        </p:spPr>
      </p:pic>
      <p:pic>
        <p:nvPicPr>
          <p:cNvPr id="6" name="Picture 2" descr="C:\Users\RBY\Desktop\Лучший по профессии Урупский р\Л.С\S6302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9" y="314096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860033" cy="3645024"/>
          </a:xfrm>
        </p:spPr>
      </p:pic>
    </p:spTree>
    <p:extLst>
      <p:ext uri="{BB962C8B-B14F-4D97-AF65-F5344CB8AC3E}">
        <p14:creationId xmlns:p14="http://schemas.microsoft.com/office/powerpoint/2010/main" val="33674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3997" y="1052736"/>
            <a:ext cx="4561321" cy="436997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88023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Специализированное отделение </a:t>
            </a:r>
            <a:r>
              <a:rPr lang="ru-RU" sz="2800" b="1" dirty="0">
                <a:solidFill>
                  <a:srgbClr val="800000"/>
                </a:solidFill>
                <a:ea typeface="Times New Roman"/>
                <a:cs typeface="Times New Roman"/>
              </a:rPr>
              <a:t>социально – </a:t>
            </a:r>
            <a:r>
              <a:rPr lang="ru-RU" sz="28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медицинского</a:t>
            </a:r>
            <a:r>
              <a:rPr lang="ru-RU" sz="2000" dirty="0" smtClean="0"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обслуживания </a:t>
            </a:r>
            <a:r>
              <a:rPr lang="ru-RU" sz="2800" b="1" dirty="0">
                <a:solidFill>
                  <a:srgbClr val="800000"/>
                </a:solidFill>
                <a:ea typeface="Times New Roman"/>
                <a:cs typeface="Times New Roman"/>
              </a:rPr>
              <a:t>на дому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Отделение создано для временного (до 6 месяцев) или постоянного социально – бытового обслуживания и оказания доврачебной социально – медицинской помощи в надомных условиях гражданам, частично или полностью утратившим способность к самообслуживанию и страдающим тяжелыми заболеваниями, в том числе онкологическими в поздних стадиях ремиссии, не являющимися противопоказанием к принятию в отделения социального обслуживания на дому.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2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-30502"/>
            <a:ext cx="4824536" cy="6822439"/>
          </a:xfrm>
        </p:spPr>
      </p:pic>
    </p:spTree>
    <p:extLst>
      <p:ext uri="{BB962C8B-B14F-4D97-AF65-F5344CB8AC3E}">
        <p14:creationId xmlns:p14="http://schemas.microsoft.com/office/powerpoint/2010/main" val="17786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b="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b="0" dirty="0" smtClean="0">
                <a:effectLst/>
                <a:latin typeface="Times New Roman"/>
                <a:ea typeface="Times New Roman"/>
                <a:cs typeface="Times New Roman"/>
              </a:rPr>
              <a:t>Периодичность посещения социальными и  медицинскими работниками клиентов установлена на условиях бесплатной, частичной оплаты не реже 4-5 дней в неделю.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81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604" y="2204864"/>
            <a:ext cx="4399751" cy="465313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74"/>
            <a:ext cx="6038489" cy="3391931"/>
          </a:xfrm>
        </p:spPr>
      </p:pic>
    </p:spTree>
    <p:extLst>
      <p:ext uri="{BB962C8B-B14F-4D97-AF65-F5344CB8AC3E}">
        <p14:creationId xmlns:p14="http://schemas.microsoft.com/office/powerpoint/2010/main" val="40746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572002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800000"/>
                </a:solidFill>
                <a:ea typeface="Times New Roman"/>
                <a:cs typeface="Times New Roman"/>
              </a:rPr>
              <a:t>Социально </a:t>
            </a:r>
            <a:r>
              <a:rPr lang="ru-RU" sz="3500" dirty="0">
                <a:solidFill>
                  <a:srgbClr val="800000"/>
                </a:solidFill>
                <a:ea typeface="Times New Roman"/>
                <a:cs typeface="Times New Roman"/>
              </a:rPr>
              <a:t>– оздоровительное </a:t>
            </a:r>
            <a:r>
              <a:rPr lang="ru-RU" sz="3500" dirty="0" smtClean="0">
                <a:solidFill>
                  <a:srgbClr val="800000"/>
                </a:solidFill>
                <a:ea typeface="Times New Roman"/>
                <a:cs typeface="Times New Roman"/>
              </a:rPr>
              <a:t>отделение</a:t>
            </a:r>
            <a:r>
              <a:rPr lang="ru-RU" sz="2200" dirty="0" smtClean="0">
                <a:ea typeface="Times New Roman"/>
                <a:cs typeface="Times New Roman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ea typeface="Times New Roman"/>
                <a:cs typeface="Times New Roman"/>
              </a:rPr>
              <a:t> </a:t>
            </a:r>
            <a:r>
              <a:rPr lang="ru-RU" sz="3500" dirty="0" smtClean="0">
                <a:solidFill>
                  <a:srgbClr val="800000"/>
                </a:solidFill>
                <a:ea typeface="Times New Roman"/>
                <a:cs typeface="Times New Roman"/>
              </a:rPr>
              <a:t>дневного </a:t>
            </a:r>
            <a:r>
              <a:rPr lang="ru-RU" sz="3500" dirty="0">
                <a:solidFill>
                  <a:srgbClr val="800000"/>
                </a:solidFill>
                <a:ea typeface="Times New Roman"/>
                <a:cs typeface="Times New Roman"/>
              </a:rPr>
              <a:t>пребывания</a:t>
            </a:r>
            <a:endParaRPr lang="ru-RU" sz="22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a typeface="Times New Roman"/>
                <a:cs typeface="Times New Roman"/>
              </a:rPr>
              <a:t>На </a:t>
            </a:r>
            <a:r>
              <a:rPr lang="ru-RU" sz="2600" dirty="0">
                <a:ea typeface="Times New Roman"/>
                <a:cs typeface="Times New Roman"/>
              </a:rPr>
              <a:t>обслуживание отделением принимаются нуждающиеся в нем граждане пожилого возраста и инвалиды (мужчины старше 60 лет, женщины старше 55 лет), сохранившие способность к самообслуживанию и активному передвижению, а также другие </a:t>
            </a:r>
            <a:r>
              <a:rPr lang="ru-RU" sz="2600" dirty="0" smtClean="0">
                <a:ea typeface="Times New Roman"/>
                <a:cs typeface="Times New Roman"/>
              </a:rPr>
              <a:t>лица, </a:t>
            </a:r>
            <a:r>
              <a:rPr lang="ru-RU" sz="2600" dirty="0">
                <a:ea typeface="Times New Roman"/>
                <a:cs typeface="Times New Roman"/>
              </a:rPr>
              <a:t>не имеющие медицинских противопоказаний к зачислению на социальное обслуживание. </a:t>
            </a:r>
            <a:r>
              <a:rPr lang="ru-RU" sz="1700" dirty="0">
                <a:ea typeface="Times New Roman"/>
                <a:cs typeface="Times New Roman"/>
              </a:rPr>
              <a:t>       </a:t>
            </a:r>
            <a:endParaRPr lang="ru-RU" sz="1300" dirty="0"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1124744"/>
            <a:ext cx="4896660" cy="3722126"/>
          </a:xfrm>
        </p:spPr>
      </p:pic>
    </p:spTree>
    <p:extLst>
      <p:ext uri="{BB962C8B-B14F-4D97-AF65-F5344CB8AC3E}">
        <p14:creationId xmlns:p14="http://schemas.microsoft.com/office/powerpoint/2010/main" val="13316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Оптимальная численность одновременно обслуживаемых граждан составляет не менее 20 человек, продолжительность обслуживания не более 21 рабочего дня, обслуживание осуществляется в дневное время, периодичность посещений не более двух раз в квартал. Участие в клубах по интересам в течение всего года.  Обслуживание в геронтологической группе проводятся по план-сетке,  работает библиотека, медицинский кабинет, кабинет </a:t>
            </a:r>
            <a:r>
              <a:rPr lang="ru-RU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физио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-процедур, кабинет массажа, занятия на тренажерах, занятия с психологом, социокультурные мероприятия по желанию.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941" y="0"/>
            <a:ext cx="9171941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rgbClr val="FF0000"/>
                </a:solidFill>
                <a:effectLst/>
              </a:rPr>
              <a:t>Медицинский кабинет</a:t>
            </a:r>
            <a:endParaRPr lang="ru-RU" sz="3200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2697"/>
            <a:ext cx="5076056" cy="3384038"/>
          </a:xfrm>
        </p:spPr>
      </p:pic>
      <p:pic>
        <p:nvPicPr>
          <p:cNvPr id="9218" name="Picture 2" descr="C:\Users\RBY\Desktop\фото дневного центра\DSC00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272" y="3212976"/>
            <a:ext cx="4752528" cy="35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" y="0"/>
            <a:ext cx="91368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Кабинет массажа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61704"/>
            <a:ext cx="8964488" cy="5037049"/>
          </a:xfrm>
        </p:spPr>
      </p:pic>
    </p:spTree>
    <p:extLst>
      <p:ext uri="{BB962C8B-B14F-4D97-AF65-F5344CB8AC3E}">
        <p14:creationId xmlns:p14="http://schemas.microsoft.com/office/powerpoint/2010/main" val="229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7" y="-7720"/>
            <a:ext cx="914699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0" y="620688"/>
            <a:ext cx="6102627" cy="3429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956" y="3237718"/>
            <a:ext cx="6300193" cy="3620282"/>
          </a:xfrm>
        </p:spPr>
      </p:pic>
    </p:spTree>
    <p:extLst>
      <p:ext uri="{BB962C8B-B14F-4D97-AF65-F5344CB8AC3E}">
        <p14:creationId xmlns:p14="http://schemas.microsoft.com/office/powerpoint/2010/main" val="40665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>
                <a:latin typeface="Times New Roman"/>
                <a:ea typeface="Times New Roman"/>
                <a:cs typeface="Times New Roman"/>
              </a:rPr>
              <a:t>При отделении работают клубы по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интересам: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Солоха»,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У самовара»,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Литературная гостиная»,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«Музыкальная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гостиная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»,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Умелые ручки»,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Клуб любителей настольных игр»,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Социальный туризм», </a:t>
            </a:r>
            <a:endParaRPr lang="ru-RU" sz="4000" dirty="0" smtClean="0">
              <a:latin typeface="Times New Roman"/>
              <a:ea typeface="Times New Roman"/>
              <a:cs typeface="Times New Roman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Клуб любителей танцев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«Флешка».</a:t>
            </a:r>
            <a:endParaRPr lang="ru-RU" sz="36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803" y="1334"/>
            <a:ext cx="9167803" cy="69136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</a:rPr>
              <a:t>Клуб «Умелые ручки»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319250"/>
            <a:ext cx="5076056" cy="35387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39" y="548680"/>
            <a:ext cx="5292590" cy="3528392"/>
          </a:xfrm>
        </p:spPr>
      </p:pic>
    </p:spTree>
    <p:extLst>
      <p:ext uri="{BB962C8B-B14F-4D97-AF65-F5344CB8AC3E}">
        <p14:creationId xmlns:p14="http://schemas.microsoft.com/office/powerpoint/2010/main" val="14752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31" y="0"/>
            <a:ext cx="9155631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Клуб «Музыкальная гостиная»</a:t>
            </a:r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1" y="692696"/>
            <a:ext cx="563874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536" y="2969569"/>
            <a:ext cx="5184576" cy="3888431"/>
          </a:xfrm>
        </p:spPr>
      </p:pic>
    </p:spTree>
    <p:extLst>
      <p:ext uri="{BB962C8B-B14F-4D97-AF65-F5344CB8AC3E}">
        <p14:creationId xmlns:p14="http://schemas.microsoft.com/office/powerpoint/2010/main" val="11294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-9818"/>
            <a:ext cx="4896544" cy="6924266"/>
          </a:xfrm>
        </p:spPr>
      </p:pic>
    </p:spTree>
    <p:extLst>
      <p:ext uri="{BB962C8B-B14F-4D97-AF65-F5344CB8AC3E}">
        <p14:creationId xmlns:p14="http://schemas.microsoft.com/office/powerpoint/2010/main" val="760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</a:rPr>
              <a:t>Клуб «Любителей настольных игр»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8842582" cy="4968552"/>
          </a:xfrm>
        </p:spPr>
      </p:pic>
    </p:spTree>
    <p:extLst>
      <p:ext uri="{BB962C8B-B14F-4D97-AF65-F5344CB8AC3E}">
        <p14:creationId xmlns:p14="http://schemas.microsoft.com/office/powerpoint/2010/main" val="25813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</a:rPr>
              <a:t>Клуб «Любителей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танцев»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475252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" y="3645024"/>
            <a:ext cx="4813553" cy="3209034"/>
          </a:xfrm>
        </p:spPr>
      </p:pic>
      <p:pic>
        <p:nvPicPr>
          <p:cNvPr id="19458" name="Picture 2" descr="H:\На сайт\4-1CE73834-31455932-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600400" cy="60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978" y="1844824"/>
            <a:ext cx="4764022" cy="357301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0"/>
            <a:ext cx="5171538" cy="3447691"/>
          </a:xfrm>
        </p:spPr>
      </p:pic>
      <p:pic>
        <p:nvPicPr>
          <p:cNvPr id="10242" name="Picture 2" descr="G:\Дн.отд\DSC00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1" y="3544028"/>
            <a:ext cx="49845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</a:rPr>
              <a:t>Клуб «Солоха»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173510"/>
            <a:ext cx="5526736" cy="368449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8" y="620688"/>
            <a:ext cx="3996415" cy="3168352"/>
          </a:xfrm>
        </p:spPr>
      </p:pic>
      <p:pic>
        <p:nvPicPr>
          <p:cNvPr id="17410" name="Picture 2" descr="G:\На сайт\IMG_07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548680"/>
            <a:ext cx="448614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54"/>
            <a:ext cx="9144000" cy="7620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Клуб «Флешка»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3"/>
            <a:ext cx="9144000" cy="5137915"/>
          </a:xfrm>
        </p:spPr>
      </p:pic>
    </p:spTree>
    <p:extLst>
      <p:ext uri="{BB962C8B-B14F-4D97-AF65-F5344CB8AC3E}">
        <p14:creationId xmlns:p14="http://schemas.microsoft.com/office/powerpoint/2010/main" val="26833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7720"/>
            <a:ext cx="7056784" cy="7004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туризм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" y="620688"/>
            <a:ext cx="4541063" cy="3096345"/>
          </a:xfrm>
        </p:spPr>
      </p:pic>
      <p:sp>
        <p:nvSpPr>
          <p:cNvPr id="8" name="TextBox 7"/>
          <p:cNvSpPr txBox="1"/>
          <p:nvPr/>
        </p:nvSpPr>
        <p:spPr>
          <a:xfrm>
            <a:off x="4572000" y="620688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Times New Roman"/>
              </a:rPr>
              <a:t>это новая форма обслуживания инвалидов и лиц пожилого возраста, направленная на сохранение здоровья, организацию правильного и полезного отдыха, расширение круга общения по интересам, повышения работоспособности человека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61048"/>
            <a:ext cx="3275856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Программа позволила создать условия для реализации пожилыми людьми их права на отдых и социальную реабилитацию. </a:t>
            </a:r>
            <a:endParaRPr lang="ru-RU" sz="24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834" y="4037008"/>
            <a:ext cx="5828166" cy="2814351"/>
          </a:xfrm>
        </p:spPr>
      </p:pic>
    </p:spTree>
    <p:extLst>
      <p:ext uri="{BB962C8B-B14F-4D97-AF65-F5344CB8AC3E}">
        <p14:creationId xmlns:p14="http://schemas.microsoft.com/office/powerpoint/2010/main" val="1096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8895"/>
            <a:ext cx="5004048" cy="281477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583943" cy="3140968"/>
          </a:xfrm>
        </p:spPr>
      </p:pic>
      <p:pic>
        <p:nvPicPr>
          <p:cNvPr id="9218" name="Picture 2" descr="H:\На сайт\На сайт\Соц.туризм\NDVD_015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683" y="1928239"/>
            <a:ext cx="5356317" cy="30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На сайт\На сайт\Соц.туризм\второй маршрут Теберда\DSC08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62"/>
            <a:ext cx="5552366" cy="31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На сайт\На сайт\Соц.туризм\второй маршрут Теберда\DSC082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7" y="3861048"/>
            <a:ext cx="5345314" cy="30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Дн.отд\PIC_03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" y="0"/>
            <a:ext cx="4295394" cy="32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Дн.отд\PIC_03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222" y="1514245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Дн.отд\PIC_0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45023"/>
            <a:ext cx="4302709" cy="32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" y="-25827"/>
            <a:ext cx="9141901" cy="68673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</a:rPr>
              <a:t>Мероприятия к тематическим дням</a:t>
            </a:r>
            <a:endParaRPr lang="ru-RU" sz="4000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" y="620687"/>
            <a:ext cx="5211498" cy="3474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45" y="3185928"/>
            <a:ext cx="4896097" cy="3672072"/>
          </a:xfrm>
        </p:spPr>
      </p:pic>
    </p:spTree>
    <p:extLst>
      <p:ext uri="{BB962C8B-B14F-4D97-AF65-F5344CB8AC3E}">
        <p14:creationId xmlns:p14="http://schemas.microsoft.com/office/powerpoint/2010/main" val="28673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Основной целью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Центра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является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предоставление социальных услуг гражданам пожилого возраста и инвалидам, нуждающимся в социальной поддержке. 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99586" cy="39330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893" y="2708920"/>
            <a:ext cx="5532107" cy="4149080"/>
          </a:xfrm>
        </p:spPr>
      </p:pic>
    </p:spTree>
    <p:extLst>
      <p:ext uri="{BB962C8B-B14F-4D97-AF65-F5344CB8AC3E}">
        <p14:creationId xmlns:p14="http://schemas.microsoft.com/office/powerpoint/2010/main" val="1085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" y="-18091"/>
            <a:ext cx="4754076" cy="31590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449" y="1245193"/>
            <a:ext cx="5111551" cy="3833662"/>
          </a:xfrm>
        </p:spPr>
      </p:pic>
      <p:pic>
        <p:nvPicPr>
          <p:cNvPr id="18434" name="Picture 2" descr="G:\Дн.отд\SAM_08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9" y="3234807"/>
            <a:ext cx="4830924" cy="36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-30742"/>
            <a:ext cx="4860032" cy="6196046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Отделения срочной социальной помощи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4 отделения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Срочное </a:t>
            </a:r>
            <a:r>
              <a:rPr lang="ru-RU" sz="3200" dirty="0">
                <a:latin typeface="Times New Roman"/>
                <a:ea typeface="Times New Roman"/>
              </a:rPr>
              <a:t>социальное </a:t>
            </a:r>
            <a:r>
              <a:rPr lang="ru-RU" sz="3200" dirty="0" smtClean="0">
                <a:latin typeface="Times New Roman"/>
                <a:ea typeface="Times New Roman"/>
              </a:rPr>
              <a:t>обслуживание </a:t>
            </a:r>
            <a:r>
              <a:rPr lang="ru-RU" sz="3200" dirty="0">
                <a:latin typeface="Times New Roman"/>
                <a:ea typeface="Times New Roman"/>
              </a:rPr>
              <a:t>оказывается </a:t>
            </a:r>
            <a:r>
              <a:rPr lang="ru-RU" sz="3200" dirty="0" smtClean="0">
                <a:latin typeface="Times New Roman"/>
                <a:ea typeface="Times New Roman"/>
              </a:rPr>
              <a:t>пожилым </a:t>
            </a:r>
            <a:r>
              <a:rPr lang="ru-RU" sz="3200" dirty="0">
                <a:latin typeface="Times New Roman"/>
                <a:ea typeface="Times New Roman"/>
              </a:rPr>
              <a:t>гражданам и </a:t>
            </a:r>
            <a:r>
              <a:rPr lang="ru-RU" sz="3200" dirty="0" smtClean="0">
                <a:latin typeface="Times New Roman"/>
                <a:ea typeface="Times New Roman"/>
              </a:rPr>
              <a:t>инвалидам нуждающимся в неотложной </a:t>
            </a:r>
            <a:r>
              <a:rPr lang="ru-RU" sz="3200" dirty="0">
                <a:latin typeface="Times New Roman"/>
                <a:ea typeface="Times New Roman"/>
              </a:rPr>
              <a:t>помощи разового характера, направленной на поддержание их </a:t>
            </a:r>
            <a:r>
              <a:rPr lang="ru-RU" sz="3200" dirty="0" smtClean="0">
                <a:latin typeface="Times New Roman"/>
                <a:ea typeface="Times New Roman"/>
              </a:rPr>
              <a:t>жизнедеятельности.</a:t>
            </a:r>
          </a:p>
          <a:p>
            <a:pPr>
              <a:buFontTx/>
              <a:buChar char="-"/>
            </a:pPr>
            <a:endParaRPr lang="ru-RU" dirty="0" smtClean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1916832"/>
            <a:ext cx="5054959" cy="3842454"/>
          </a:xfrm>
        </p:spPr>
      </p:pic>
    </p:spTree>
    <p:extLst>
      <p:ext uri="{BB962C8B-B14F-4D97-AF65-F5344CB8AC3E}">
        <p14:creationId xmlns:p14="http://schemas.microsoft.com/office/powerpoint/2010/main" val="2430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6858000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- социально-бытовые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услуги (разовое обеспечение </a:t>
            </a: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бесплатными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продуктовыми наборами </a:t>
            </a: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,при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их наличии в </a:t>
            </a: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учреждении,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обеспечение одеждой, обувью и другими предметами первой необходимости, в том числе </a:t>
            </a: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б/у);</a:t>
            </a:r>
            <a:b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- содействие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в получении временного жилья по показаниям; </a:t>
            </a:r>
            <a:b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- содействие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в организации юридической </a:t>
            </a: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помощи;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0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- социально-психологические </a:t>
            </a:r>
            <a:r>
              <a:rPr lang="ru-RU" sz="3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услуги</a:t>
            </a: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.</a:t>
            </a:r>
            <a:endParaRPr lang="ru-RU" sz="6600" dirty="0">
              <a:effectLst/>
            </a:endParaRPr>
          </a:p>
        </p:txBody>
      </p:sp>
      <p:pic>
        <p:nvPicPr>
          <p:cNvPr id="4" name="Picture 2" descr="C:\Users\RBY\Desktop\зеленчук\PhotoChooser-6ebfa26c-aa73-45f2-8109-c7286e7e8a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602093"/>
            <a:ext cx="3347864" cy="44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BY\Desktop\зеленчук\altAuMNtMebjWlS2yH7GjDHe3hMfkk5AZRl-h34-_TOo2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98"/>
            <a:ext cx="3395700" cy="45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BY\Desktop\зеленчук\IMG-20150204-WA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68" y="692696"/>
            <a:ext cx="3407880" cy="45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BY\Desktop\зеленчук\altAprdAK2VjGvVk0rqJv4BuSF-ya0mQOUrjw0bP3yzsoC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2492897"/>
            <a:ext cx="3280359" cy="43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7652" y="0"/>
            <a:ext cx="575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Зеленчукский</a:t>
            </a:r>
            <a:r>
              <a:rPr lang="ru-RU" sz="4000" dirty="0" smtClean="0">
                <a:solidFill>
                  <a:srgbClr val="FF0000"/>
                </a:solidFill>
              </a:rPr>
              <a:t> район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2" y="1052736"/>
            <a:ext cx="8970738" cy="5040560"/>
          </a:xfrm>
        </p:spPr>
      </p:pic>
      <p:sp>
        <p:nvSpPr>
          <p:cNvPr id="2" name="TextBox 1"/>
          <p:cNvSpPr txBox="1"/>
          <p:nvPr/>
        </p:nvSpPr>
        <p:spPr>
          <a:xfrm>
            <a:off x="436967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г</a:t>
            </a:r>
            <a:r>
              <a:rPr lang="ru-RU" sz="3600" dirty="0" smtClean="0">
                <a:solidFill>
                  <a:srgbClr val="FF0000"/>
                </a:solidFill>
              </a:rPr>
              <a:t>ород Черкесск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03" y="-27816"/>
            <a:ext cx="9161403" cy="648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rgbClr val="FF0000"/>
                </a:solidFill>
                <a:effectLst/>
              </a:rPr>
              <a:t>Малокарачаевский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 район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3275856" cy="49137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692696"/>
            <a:ext cx="4282554" cy="2855035"/>
          </a:xfrm>
        </p:spPr>
      </p:pic>
      <p:pic>
        <p:nvPicPr>
          <p:cNvPr id="9218" name="Picture 2" descr="H:\На сайт\DSC_10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59537" cy="29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959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45" y="0"/>
            <a:ext cx="9163845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/>
              </a:rPr>
              <a:t>Карачаевский район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49289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2636912"/>
            <a:ext cx="3346704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69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В 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Центре при отделениях срочной социальной помощи </a:t>
            </a: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функционируют </a:t>
            </a:r>
            <a:endParaRPr lang="ru-RU" sz="4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2 </a:t>
            </a: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«мобильные бригады».</a:t>
            </a:r>
            <a:r>
              <a:rPr lang="ru-RU" sz="4000" b="1" dirty="0">
                <a:solidFill>
                  <a:srgbClr val="FF6600"/>
                </a:solidFill>
                <a:latin typeface="Arial,Bold"/>
              </a:rPr>
              <a:t> </a:t>
            </a:r>
            <a:endParaRPr lang="ru-RU" sz="4000" b="1" dirty="0" smtClean="0">
              <a:solidFill>
                <a:srgbClr val="FF6600"/>
              </a:solidFill>
              <a:latin typeface="Arial,Bold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Целью </a:t>
            </a: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деятельности «мобильной бригады» является разработка и проведение комплексных мероприятий по организации предоставления гражданам пожилого возраста и 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инвалидам социальной </a:t>
            </a: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поддержки и помощи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. </a:t>
            </a: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Times New Roman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" y="0"/>
            <a:ext cx="9143521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«Мобильная бригада» филиала по Зеленчукскому муниципальному району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75820"/>
            <a:ext cx="7668344" cy="5751258"/>
          </a:xfrm>
        </p:spPr>
      </p:pic>
    </p:spTree>
    <p:extLst>
      <p:ext uri="{BB962C8B-B14F-4D97-AF65-F5344CB8AC3E}">
        <p14:creationId xmlns:p14="http://schemas.microsoft.com/office/powerpoint/2010/main" val="485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Работа 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Центра  в прошедшем году была направлена на повышение всеобщей доступности социальных услуг, прежде всего качественного социального обслуживания и подготовка перехода к обслуживанию населения согласно Федеральному закону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№ 442-ФЗ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О социальном обслуживании населения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Российской Федерации».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01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27" y="19441"/>
            <a:ext cx="91637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«Мобильная бригада»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Черкесского городского округа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633382" cy="3475037"/>
          </a:xfrm>
        </p:spPr>
      </p:pic>
      <p:pic>
        <p:nvPicPr>
          <p:cNvPr id="10242" name="Picture 2" descr="C:\Users\RBY\Desktop\Лучший по профессии Урупский р\Л.С\BILD0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9" y="2637236"/>
            <a:ext cx="5580112" cy="41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3999" cy="6021288"/>
          </a:xfrm>
        </p:spPr>
        <p:txBody>
          <a:bodyPr>
            <a:normAutofit/>
          </a:bodyPr>
          <a:lstStyle/>
          <a:p>
            <a:pPr marL="22860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800" b="1" i="1" u="sng" dirty="0">
                <a:solidFill>
                  <a:prstClr val="black"/>
                </a:solidFill>
                <a:ea typeface="Times New Roman"/>
                <a:cs typeface="Times New Roman"/>
              </a:rPr>
              <a:t>Услуги службы «Хозяин на час»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Услуги предоставляются в дневное время в отделениях срочной социальной помощи по часовому тарифу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solidFill>
                <a:srgbClr val="212745"/>
              </a:solidFill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9712" y="-9637"/>
            <a:ext cx="9153712" cy="84635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rgbClr val="800000"/>
                </a:solidFill>
                <a:effectLst/>
                <a:latin typeface="Times New Roman"/>
                <a:ea typeface="Times New Roman"/>
                <a:cs typeface="Times New Roman"/>
              </a:rPr>
              <a:t>Сервис социальных услуг в практике учреждения на условиях полной оплаты при отделениях срочной социальной помощи</a:t>
            </a:r>
            <a:endParaRPr lang="ru-RU" sz="2400" dirty="0"/>
          </a:p>
        </p:txBody>
      </p:sp>
      <p:pic>
        <p:nvPicPr>
          <p:cNvPr id="11266" name="Picture 2" descr="C:\Users\RBY\Desktop\зеленчук\altAk9vO2sXnYAMGAF87KXI_CCLfNnR4CJTQO_8X7eAgFk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68892"/>
            <a:ext cx="3120008" cy="41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BY\Desktop\зеленчук\altAuMNtMebjWlS2yH7GjDHe3hMfkk5AZRl-h34-_TOo2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86268"/>
            <a:ext cx="3167152" cy="42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marL="228600" lvl="0" indent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2800" i="1" u="sng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>Социальная парикмахерская</a:t>
            </a:r>
            <a:r>
              <a:rPr lang="ru-RU" sz="20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0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Услуги мастера парикмахера, маникюра-педикюра предоставляются в отделении срочной социальной помощи.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:\работа центра\DSC00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8627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459" y="3212976"/>
            <a:ext cx="4951541" cy="3583182"/>
          </a:xfrm>
        </p:spPr>
      </p:pic>
    </p:spTree>
    <p:extLst>
      <p:ext uri="{BB962C8B-B14F-4D97-AF65-F5344CB8AC3E}">
        <p14:creationId xmlns:p14="http://schemas.microsoft.com/office/powerpoint/2010/main" val="25236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4104456" cy="4824536"/>
          </a:xfrm>
        </p:spPr>
        <p:txBody>
          <a:bodyPr/>
          <a:lstStyle/>
          <a:p>
            <a:pPr marL="228600" lvl="0" indent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3200" i="1" u="sng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>Социальная мини-прачечная</a:t>
            </a:r>
            <a:r>
              <a:rPr lang="ru-RU" sz="24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</a:b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Услуги  предоставляются в дневное время в отделениях срочной социальной помощи по часовому тарифу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72179" y="1280476"/>
            <a:ext cx="679212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4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272" y="476672"/>
            <a:ext cx="4355976" cy="5832648"/>
          </a:xfrm>
        </p:spPr>
        <p:txBody>
          <a:bodyPr/>
          <a:lstStyle/>
          <a:p>
            <a:pPr marL="228600" lvl="0" indent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3200" i="1" u="sng" dirty="0" smtClean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>«</a:t>
            </a:r>
            <a:r>
              <a:rPr lang="ru-RU" sz="3200" i="1" u="sng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>Экипаж милосердия»</a:t>
            </a:r>
            <a:r>
              <a:rPr lang="ru-RU" sz="24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Times New Roman"/>
                <a:cs typeface="Times New Roman"/>
              </a:rPr>
            </a:b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Услуги сиделки предоставляются в дневное время в </a:t>
            </a:r>
            <a:r>
              <a:rPr lang="ru-RU" sz="32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отделение 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срочной социальной помощи </a:t>
            </a:r>
            <a:r>
              <a:rPr lang="ru-RU" sz="32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ветеранов ВОВ и инвалидов </a:t>
            </a:r>
            <a:r>
              <a:rPr lang="en-US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группы. </a:t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54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678523" cy="6238031"/>
          </a:xfrm>
        </p:spPr>
      </p:pic>
    </p:spTree>
    <p:extLst>
      <p:ext uri="{BB962C8B-B14F-4D97-AF65-F5344CB8AC3E}">
        <p14:creationId xmlns:p14="http://schemas.microsoft.com/office/powerpoint/2010/main" val="9786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Анализ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проделанной работы за 2014 год показывает, что услуги предоставляемые Центром востребованы и необходимы пожилым людям и инвалидам. Во всех обособленных подразделениях и филиалах Центра оформлены информационные стенды, стенды с наглядными пособиями. В настоящее время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сайт Центра, где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размещена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информация о работе и предоставляемых услугах. Отзывы о работе социальных работников и других сотрудниках Центра положительные, все трудятся с полной отдачей сил, согласно своим должностным обязанностям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86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ea typeface="Times New Roman"/>
                <a:cs typeface="Times New Roman" pitchFamily="18" charset="0"/>
              </a:rPr>
              <a:t>Для оказания помощи в деятельности администрации при Центре создан Попечительский совет. Совет действует на основании положения, </a:t>
            </a:r>
            <a:r>
              <a:rPr lang="ru-RU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разработонного</a:t>
            </a: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4000" dirty="0">
                <a:latin typeface="Times New Roman" pitchFamily="18" charset="0"/>
                <a:ea typeface="Times New Roman"/>
                <a:cs typeface="Times New Roman" pitchFamily="18" charset="0"/>
              </a:rPr>
              <a:t>соответствии с Рекомендациями по созданию и организации деятельности попечительских советов при учреждениях социальной защиты населения.  Решения Совета носят рекомендательный характер.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5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Председатель Попечительского совета - </a:t>
            </a:r>
            <a:r>
              <a:rPr lang="ru-RU" sz="25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+mn-cs"/>
              </a:rPr>
              <a:t>Щербаков Иван Михайлович, заместитель председателя Совета ветеранов войны, труда, военной службы. Члены Совета принимают активное участие во всех мероприятиях Центра, в работе «мобильной бригады» по обращению граждан пожилого возраста </a:t>
            </a:r>
            <a:r>
              <a:rPr lang="ru-RU" sz="25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+mn-cs"/>
              </a:rPr>
              <a:t>и инвалидов</a:t>
            </a:r>
            <a:r>
              <a:rPr lang="ru-RU" sz="25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+mn-cs"/>
              </a:rPr>
              <a:t>.</a:t>
            </a:r>
            <a:br>
              <a:rPr lang="ru-RU" sz="25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109022"/>
            <a:ext cx="3024336" cy="47620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420888"/>
            <a:ext cx="3600400" cy="4308355"/>
          </a:xfrm>
        </p:spPr>
      </p:pic>
    </p:spTree>
    <p:extLst>
      <p:ext uri="{BB962C8B-B14F-4D97-AF65-F5344CB8AC3E}">
        <p14:creationId xmlns:p14="http://schemas.microsoft.com/office/powerpoint/2010/main" val="18285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68" y="0"/>
            <a:ext cx="9162468" cy="206084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8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В 2014 году создан </a:t>
            </a:r>
            <a:r>
              <a:rPr lang="ru-RU" sz="28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Совет трудового коллектива Центра, председателем которого является Джанкуланова </a:t>
            </a:r>
            <a:r>
              <a:rPr lang="ru-RU" sz="2800" b="0" dirty="0" err="1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Зулета</a:t>
            </a:r>
            <a:r>
              <a:rPr lang="ru-RU" sz="28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 Магометовна – </a:t>
            </a:r>
            <a:r>
              <a:rPr lang="ru-RU" sz="28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заведующая </a:t>
            </a:r>
            <a:r>
              <a:rPr lang="ru-RU" sz="28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обособленным подразделением </a:t>
            </a:r>
            <a:r>
              <a:rPr lang="ru-RU" sz="28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по </a:t>
            </a:r>
            <a:r>
              <a:rPr lang="ru-RU" sz="2800" b="0" dirty="0" err="1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Адыге-Хабльскому</a:t>
            </a:r>
            <a:r>
              <a:rPr lang="ru-RU" sz="2800" b="0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Times New Roman" pitchFamily="18" charset="0"/>
              </a:rPr>
              <a:t> муниципальному району.</a:t>
            </a:r>
            <a: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259095"/>
            <a:ext cx="7024888" cy="4598905"/>
          </a:xfrm>
        </p:spPr>
      </p:pic>
    </p:spTree>
    <p:extLst>
      <p:ext uri="{BB962C8B-B14F-4D97-AF65-F5344CB8AC3E}">
        <p14:creationId xmlns:p14="http://schemas.microsoft.com/office/powerpoint/2010/main" val="23324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4"/>
            <a:ext cx="9144000" cy="191549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8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специалиста Центра приняли участие в  двух Международных форумах и конференциях (г. Москва) по организации новых форм работы, путей внедрения новых технологий в повышении качества жизни людей зрелого и старшего  возраста.</a:t>
            </a:r>
            <a: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8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4" y="2209089"/>
            <a:ext cx="5148064" cy="3861048"/>
          </a:xfrm>
        </p:spPr>
      </p:pic>
      <p:pic>
        <p:nvPicPr>
          <p:cNvPr id="13314" name="Picture 2" descr="H:\IMG-20150424-WA0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412" y="2204864"/>
            <a:ext cx="4407988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ru-RU" sz="4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рамках 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этого закона, который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вступил в силу с 01.01.2015 г. 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нормативным документам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Правительства РФ,  </a:t>
            </a:r>
            <a:endParaRPr lang="ru-RU" sz="4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Правительства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КЧР, Министерства труда и социальной защиты населения РФ, Министерства труда и социального развития КЧР, </a:t>
            </a:r>
            <a:endParaRPr lang="ru-RU" sz="4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Уставу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Центра.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48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5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Трижды были организованы тематические поездки по обмену опытом в Государственное бюджетное учреждение социального обслуживания </a:t>
            </a:r>
            <a:r>
              <a:rPr lang="ru-RU" sz="2500" b="0" dirty="0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5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Предгорный комплексный центр социального обслуживания населения» </a:t>
            </a:r>
            <a:r>
              <a:rPr lang="ru-RU" sz="2500" b="0" dirty="0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500" b="0" dirty="0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0" dirty="0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</a:t>
            </a:r>
            <a:r>
              <a:rPr lang="ru-RU" sz="25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500" b="0" dirty="0" err="1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Ессентукская</a:t>
            </a:r>
            <a:r>
              <a:rPr lang="ru-RU" sz="2500" b="0" dirty="0" smtClean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5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Ставропольского края.</a:t>
            </a:r>
            <a:r>
              <a:rPr lang="ru-RU" sz="20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21274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928388"/>
            <a:ext cx="6984776" cy="4921292"/>
          </a:xfrm>
        </p:spPr>
      </p:pic>
    </p:spTree>
    <p:extLst>
      <p:ext uri="{BB962C8B-B14F-4D97-AF65-F5344CB8AC3E}">
        <p14:creationId xmlns:p14="http://schemas.microsoft.com/office/powerpoint/2010/main" val="32863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общественными организациями:</a:t>
            </a: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Советами ветеранов войны и труда;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отделениями Всероссийского общества инвалидов;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Женскими советами.</a:t>
            </a: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тесно взаимодействует с:</a:t>
            </a:r>
          </a:p>
          <a:p>
            <a:pPr marL="342900" lvl="0" indent="-342900"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Министерством труда и социального развития КЧР;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Министерством здравоохранения КЧР;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физической культуры и спорта КЧР;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Пенсионным фондом;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Священнослужителями разных конфессий;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Общеобразовательными учреждениями;</a:t>
            </a:r>
          </a:p>
          <a:p>
            <a:pPr marL="342900" indent="-3429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 культуры.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68012" cy="35010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74" y="3140969"/>
            <a:ext cx="5575550" cy="3717032"/>
          </a:xfrm>
        </p:spPr>
      </p:pic>
    </p:spTree>
    <p:extLst>
      <p:ext uri="{BB962C8B-B14F-4D97-AF65-F5344CB8AC3E}">
        <p14:creationId xmlns:p14="http://schemas.microsoft.com/office/powerpoint/2010/main" val="42861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" y="-404"/>
            <a:ext cx="5052553" cy="33573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413" y="3341719"/>
            <a:ext cx="5256584" cy="3492973"/>
          </a:xfrm>
        </p:spPr>
      </p:pic>
    </p:spTree>
    <p:extLst>
      <p:ext uri="{BB962C8B-B14F-4D97-AF65-F5344CB8AC3E}">
        <p14:creationId xmlns:p14="http://schemas.microsoft.com/office/powerpoint/2010/main" val="3628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30" y="9669"/>
            <a:ext cx="915503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В гостях в  РГБУ «Специальный дом-интернат для престарелых и инвалидов» ст. </a:t>
            </a:r>
            <a:r>
              <a:rPr lang="ru-RU" sz="2800" dirty="0" err="1" smtClean="0">
                <a:effectLst/>
              </a:rPr>
              <a:t>Кардоникской</a:t>
            </a:r>
            <a:endParaRPr lang="ru-RU" sz="2800" dirty="0"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44824"/>
            <a:ext cx="5004048" cy="332516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" y="980728"/>
            <a:ext cx="5004048" cy="3181148"/>
          </a:xfrm>
        </p:spPr>
      </p:pic>
      <p:pic>
        <p:nvPicPr>
          <p:cNvPr id="16386" name="Picture 2" descr="G:\На  отчет\DSC00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8" y="3531932"/>
            <a:ext cx="5004048" cy="33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Наша помощь пригодилась и Республиканскому социально-реабилитационному центру «Надежда» для несовершеннолетних,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на территории лагеря «Сосенка» в пос. </a:t>
            </a:r>
            <a:r>
              <a:rPr lang="ru-RU" sz="2400" dirty="0" err="1" smtClean="0">
                <a:effectLst/>
              </a:rPr>
              <a:t>Даусуз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896545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76972"/>
            <a:ext cx="4932040" cy="3699029"/>
          </a:xfrm>
        </p:spPr>
      </p:pic>
    </p:spTree>
    <p:extLst>
      <p:ext uri="{BB962C8B-B14F-4D97-AF65-F5344CB8AC3E}">
        <p14:creationId xmlns:p14="http://schemas.microsoft.com/office/powerpoint/2010/main" val="27737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3999" cy="6021288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500" dirty="0" smtClean="0">
                <a:solidFill>
                  <a:srgbClr val="FF0000"/>
                </a:solidFill>
              </a:rPr>
              <a:t>1. </a:t>
            </a:r>
            <a:r>
              <a:rPr lang="ru-RU" sz="3500" dirty="0">
                <a:solidFill>
                  <a:srgbClr val="212745"/>
                </a:solidFill>
              </a:rPr>
              <a:t>Для отделений срочной помощи оказывали спонсорскую поддержку ООО «Селена», МКОУ «Лицей №1 г. Усть-Джегута», ЗАО-ПТШФ «</a:t>
            </a:r>
            <a:r>
              <a:rPr lang="ru-RU" sz="3500" dirty="0" smtClean="0">
                <a:solidFill>
                  <a:srgbClr val="212745"/>
                </a:solidFill>
              </a:rPr>
              <a:t>ИНЕЙ», </a:t>
            </a:r>
            <a:r>
              <a:rPr lang="ru-RU" sz="3500" dirty="0">
                <a:solidFill>
                  <a:srgbClr val="212745"/>
                </a:solidFill>
              </a:rPr>
              <a:t>ЧЛ Виктория </a:t>
            </a:r>
            <a:r>
              <a:rPr lang="ru-RU" sz="3500" dirty="0" err="1" smtClean="0">
                <a:solidFill>
                  <a:srgbClr val="212745"/>
                </a:solidFill>
              </a:rPr>
              <a:t>Бойкова</a:t>
            </a:r>
            <a:r>
              <a:rPr lang="ru-RU" sz="3500" dirty="0" smtClean="0">
                <a:solidFill>
                  <a:srgbClr val="212745"/>
                </a:solidFill>
              </a:rPr>
              <a:t>.</a:t>
            </a:r>
            <a:endParaRPr lang="ru-RU" sz="3500" dirty="0">
              <a:solidFill>
                <a:srgbClr val="212745"/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500" dirty="0" smtClean="0">
                <a:solidFill>
                  <a:srgbClr val="FF0000"/>
                </a:solidFill>
              </a:rPr>
              <a:t>2. </a:t>
            </a:r>
            <a:r>
              <a:rPr lang="ru-RU" sz="3500" dirty="0">
                <a:solidFill>
                  <a:srgbClr val="212745"/>
                </a:solidFill>
              </a:rPr>
              <a:t>Для социально-оздоровительного отделения дневного пребывания оказывали спонсорскую помощь  ООО фирма «Меркурий», ИП Даров, ООО «</a:t>
            </a:r>
            <a:r>
              <a:rPr lang="ru-RU" sz="3500" dirty="0" err="1" smtClean="0">
                <a:solidFill>
                  <a:srgbClr val="212745"/>
                </a:solidFill>
              </a:rPr>
              <a:t>Бумфа</a:t>
            </a:r>
            <a:r>
              <a:rPr lang="ru-RU" sz="3500" dirty="0" smtClean="0">
                <a:solidFill>
                  <a:srgbClr val="212745"/>
                </a:solidFill>
              </a:rPr>
              <a:t>-Групп», </a:t>
            </a:r>
            <a:r>
              <a:rPr lang="ru-RU" sz="3500" dirty="0">
                <a:solidFill>
                  <a:srgbClr val="212745"/>
                </a:solidFill>
              </a:rPr>
              <a:t>ЗАО «</a:t>
            </a:r>
            <a:r>
              <a:rPr lang="ru-RU" sz="3500" dirty="0" err="1">
                <a:solidFill>
                  <a:srgbClr val="212745"/>
                </a:solidFill>
              </a:rPr>
              <a:t>Аквалайн</a:t>
            </a:r>
            <a:r>
              <a:rPr lang="ru-RU" sz="3500" dirty="0">
                <a:solidFill>
                  <a:srgbClr val="212745"/>
                </a:solidFill>
              </a:rPr>
              <a:t>», ИП «Оранжевое небо», ЧП </a:t>
            </a:r>
            <a:r>
              <a:rPr lang="ru-RU" sz="3500" dirty="0" err="1">
                <a:solidFill>
                  <a:srgbClr val="212745"/>
                </a:solidFill>
              </a:rPr>
              <a:t>Каргаев</a:t>
            </a:r>
            <a:r>
              <a:rPr lang="ru-RU" sz="3500" dirty="0">
                <a:solidFill>
                  <a:srgbClr val="212745"/>
                </a:solidFill>
              </a:rPr>
              <a:t> М. М., ОАО РАПП «Кавказ-мясо», ООО «</a:t>
            </a:r>
            <a:r>
              <a:rPr lang="ru-RU" sz="3500" dirty="0" err="1">
                <a:solidFill>
                  <a:srgbClr val="212745"/>
                </a:solidFill>
              </a:rPr>
              <a:t>Даханаго</a:t>
            </a:r>
            <a:r>
              <a:rPr lang="ru-RU" sz="3500" dirty="0" smtClean="0">
                <a:solidFill>
                  <a:srgbClr val="212745"/>
                </a:solidFill>
              </a:rPr>
              <a:t>», Министерство по физической культуре и спорту.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500" dirty="0" smtClean="0">
                <a:solidFill>
                  <a:srgbClr val="FF0000"/>
                </a:solidFill>
              </a:rPr>
              <a:t>3. </a:t>
            </a:r>
            <a:r>
              <a:rPr lang="ru-RU" sz="3500" dirty="0" smtClean="0">
                <a:solidFill>
                  <a:srgbClr val="212745"/>
                </a:solidFill>
              </a:rPr>
              <a:t>Для отделений обслуживания на дому по городскому Черкесскому округу оказала помощь администрация ресторана «Золотой дракон», гипермаркет «Магнит».</a:t>
            </a:r>
            <a:endParaRPr lang="ru-RU" sz="3500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07"/>
            <a:ext cx="9144000" cy="9807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Наши спонсоры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53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08" y="0"/>
            <a:ext cx="91594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День социального работника</a:t>
            </a:r>
            <a:endParaRPr lang="ru-RU" sz="3200" dirty="0"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191" y="4154561"/>
            <a:ext cx="4195112" cy="2713835"/>
          </a:xfrm>
        </p:spPr>
      </p:pic>
      <p:sp>
        <p:nvSpPr>
          <p:cNvPr id="7" name="TextBox 6"/>
          <p:cNvSpPr txBox="1"/>
          <p:nvPr/>
        </p:nvSpPr>
        <p:spPr>
          <a:xfrm>
            <a:off x="0" y="590705"/>
            <a:ext cx="49542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Коллектив РБУ принял участие в 5 номинациях республиканского конкурса «Лучший работник учреждения социального обслуживания». Награждены Почетными грамотами:</a:t>
            </a:r>
          </a:p>
          <a:p>
            <a:r>
              <a:rPr lang="ru-RU" sz="2400" dirty="0" smtClean="0"/>
              <a:t>Президиума Народного собрания (Парламента КЧР) – 21, </a:t>
            </a:r>
          </a:p>
          <a:p>
            <a:r>
              <a:rPr lang="ru-RU" sz="2400" dirty="0" smtClean="0"/>
              <a:t>Правительства КЧР – 1,</a:t>
            </a:r>
          </a:p>
          <a:p>
            <a:r>
              <a:rPr lang="ru-RU" sz="2400" dirty="0" smtClean="0"/>
              <a:t>Министерства труда и соц. развития – 16,</a:t>
            </a:r>
          </a:p>
          <a:p>
            <a:r>
              <a:rPr lang="ru-RU" sz="2400" dirty="0" smtClean="0"/>
              <a:t>Администрация Центра – 36,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Президиума </a:t>
            </a:r>
            <a:r>
              <a:rPr lang="ru-RU" sz="2400" dirty="0" smtClean="0">
                <a:solidFill>
                  <a:prstClr val="black"/>
                </a:solidFill>
              </a:rPr>
              <a:t>Совета всероссийской организации ветеранов  – 18,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из них 4 получили почетный знак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1600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191" y="590705"/>
            <a:ext cx="4200809" cy="35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BY\Desktop\карачаевск\DSCN5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103" y="2516038"/>
            <a:ext cx="5788628" cy="43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30585" cy="4181917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320" y="0"/>
            <a:ext cx="2740680" cy="4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Умеем работать – умеем отдыхать!</a:t>
            </a:r>
            <a:endParaRPr lang="ru-RU" sz="4400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688"/>
            <a:ext cx="4444795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5" y="2695400"/>
            <a:ext cx="5148065" cy="4162600"/>
          </a:xfrm>
        </p:spPr>
      </p:pic>
    </p:spTree>
    <p:extLst>
      <p:ext uri="{BB962C8B-B14F-4D97-AF65-F5344CB8AC3E}">
        <p14:creationId xmlns:p14="http://schemas.microsoft.com/office/powerpoint/2010/main" val="7172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1860</TotalTime>
  <Words>2694</Words>
  <Application>Microsoft Office PowerPoint</Application>
  <PresentationFormat>Экран (4:3)</PresentationFormat>
  <Paragraphs>380</Paragraphs>
  <Slides>103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11" baseType="lpstr">
      <vt:lpstr>Arial Unicode MS</vt:lpstr>
      <vt:lpstr>Arial</vt:lpstr>
      <vt:lpstr>Arial,Bold</vt:lpstr>
      <vt:lpstr>Calibri</vt:lpstr>
      <vt:lpstr>Georgia</vt:lpstr>
      <vt:lpstr>Times New Roman</vt:lpstr>
      <vt:lpstr>Воздушный поток</vt:lpstr>
      <vt:lpstr>Document</vt:lpstr>
      <vt:lpstr>Республиканское бюджетное учреждение «Центр  социального обслуживания населения»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2014 году обновился состав отдела бухгалтерии</vt:lpstr>
      <vt:lpstr>Финансовая деятельность Центра</vt:lpstr>
      <vt:lpstr>Презентация PowerPoint</vt:lpstr>
      <vt:lpstr>Выполнение «дорожной карты»  по заработной плате</vt:lpstr>
      <vt:lpstr>Административно-хозяйственная деятельность Центра</vt:lpstr>
      <vt:lpstr>Презентация PowerPoint</vt:lpstr>
      <vt:lpstr>С  2014 года в штате Центра работают 2 юристконсульта, которые проверяют правильность заполнения договоров, подлинность копий документов, подписей.</vt:lpstr>
      <vt:lpstr>С 1 июня 2014 года в Центре создано организационно-методическое и консультативное отделение</vt:lpstr>
      <vt:lpstr>Нормативно-правовая база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контроля качества за 2014 год</vt:lpstr>
      <vt:lpstr>Презентация PowerPoint</vt:lpstr>
      <vt:lpstr>Презентация PowerPoint</vt:lpstr>
      <vt:lpstr>Презентация PowerPoint</vt:lpstr>
      <vt:lpstr>Сравнительный анализ за период работы Центра</vt:lpstr>
      <vt:lpstr>Презентация PowerPoint</vt:lpstr>
      <vt:lpstr>По отделениям каждую неделю проводятся совещания совместно со специалистами по социальной работе и социальными работниками, где решаются возникшие вопросы и проблемы.  Заведующие  филиалов  сдают ежемесячный, ежеквартальный, полугодовой и годовой отчеты директору, по итогам которых составляется развернутый отчет – информация о проделанной работе. </vt:lpstr>
      <vt:lpstr>Презентация PowerPoint</vt:lpstr>
      <vt:lpstr>Возрастной показатель обслуженных граждан обслужено 3703 получателя услуг отделениями на дому 2446, в т.ч. специализированным отделением социально-медицинского обслуживания на дому – 46,  отделениями срочной социальной помощи – 960, в т.ч. мобильными бригадами – 221,  социально-оздоровительным отделение дневного пребывания - 297</vt:lpstr>
      <vt:lpstr>С 1 июня 2014 года были внесены изменения  в государственное задание. График выполнения государственного задания  по количеству получателей услуг за 2014 год </vt:lpstr>
      <vt:lpstr>Презентация PowerPoint</vt:lpstr>
      <vt:lpstr>График выполнения государственного задания по количеству оказанных гарантированных услуг  за 2014 год</vt:lpstr>
      <vt:lpstr>По оценке эффективности деятельности руководителя объем выполнения государственного задания должен быть не менее 87% в среднем </vt:lpstr>
      <vt:lpstr>Востребованность гарантированных социальных услуг, предоставленных РБУ «Центр социального обслуживания»  в 2014 году</vt:lpstr>
      <vt:lpstr>Презентация PowerPoint</vt:lpstr>
      <vt:lpstr>График предоставления дополнительных социальных услуг за 2014 год:</vt:lpstr>
      <vt:lpstr>Сравнительный анализ </vt:lpstr>
      <vt:lpstr>Презентация PowerPoint</vt:lpstr>
      <vt:lpstr>Обслуживание граждан осуществляется социальными работниками не менее 2-х раз в неделю. Социальное обслуживание в объемах, определенных государственными стандартами социального обслуживания,  на дому предоставляется бесплатно, на условиях частичной и полной оплаты. Дополнительные социально-бытовые услуги предоставляются на условиях полной оплаты независимо от прожиточного минимума.</vt:lpstr>
      <vt:lpstr>Презентация PowerPoint</vt:lpstr>
      <vt:lpstr>Презентация PowerPoint</vt:lpstr>
      <vt:lpstr>Презентация PowerPoint</vt:lpstr>
      <vt:lpstr>Презентация PowerPoint</vt:lpstr>
      <vt:lpstr>  Периодичность посещения социальными и  медицинскими работниками клиентов установлена на условиях бесплатной, частичной оплаты не реже 4-5 дней в неделю. </vt:lpstr>
      <vt:lpstr>Презентация PowerPoint</vt:lpstr>
      <vt:lpstr>Презентация PowerPoint</vt:lpstr>
      <vt:lpstr>Презентация PowerPoint</vt:lpstr>
      <vt:lpstr>Медицинский кабинет</vt:lpstr>
      <vt:lpstr>Кабинет массажа</vt:lpstr>
      <vt:lpstr>Психологическая помощь</vt:lpstr>
      <vt:lpstr>Презентация PowerPoint</vt:lpstr>
      <vt:lpstr>Клуб «Умелые ручки»</vt:lpstr>
      <vt:lpstr>Клуб «Музыкальная гостиная»</vt:lpstr>
      <vt:lpstr>Клуб «Любителей настольных игр»</vt:lpstr>
      <vt:lpstr>Клуб «Любителей танцев»</vt:lpstr>
      <vt:lpstr>Презентация PowerPoint</vt:lpstr>
      <vt:lpstr>Клуб «Солоха»</vt:lpstr>
      <vt:lpstr>Клуб «Флешка»</vt:lpstr>
      <vt:lpstr>Социальный туризм</vt:lpstr>
      <vt:lpstr>Презентация PowerPoint</vt:lpstr>
      <vt:lpstr>Презентация PowerPoint</vt:lpstr>
      <vt:lpstr>Презентация PowerPoint</vt:lpstr>
      <vt:lpstr>Мероприятия к тематическим дням</vt:lpstr>
      <vt:lpstr>Презентация PowerPoint</vt:lpstr>
      <vt:lpstr>Презентация PowerPoint</vt:lpstr>
      <vt:lpstr>Презентация PowerPoint</vt:lpstr>
      <vt:lpstr>- социально-бытовые услуги (разовое обеспечение бесплатными продуктовыми наборами ,при их наличии в учреждении, обеспечение одеждой, обувью и другими предметами первой необходимости, в том числе б/у); - содействие в получении временного жилья по показаниям;  - содействие в организации юридической помощи; - социально-психологические услуги.</vt:lpstr>
      <vt:lpstr>Презентация PowerPoint</vt:lpstr>
      <vt:lpstr>Презентация PowerPoint</vt:lpstr>
      <vt:lpstr>Малокарачаевский район</vt:lpstr>
      <vt:lpstr>Карачаевский район</vt:lpstr>
      <vt:lpstr>Презентация PowerPoint</vt:lpstr>
      <vt:lpstr>«Мобильная бригада» филиала по Зеленчукскому муниципальному району</vt:lpstr>
      <vt:lpstr>«Мобильная бригада» по обслуживанию  Черкесского городского округа</vt:lpstr>
      <vt:lpstr>Сервис социальных услуг в практике учреждения на условиях полной оплаты при отделениях срочной социальной помощи</vt:lpstr>
      <vt:lpstr>Социальная парикмахерская Услуги мастера парикмахера, маникюра-педикюра предоставляются в отделении срочной социальной помощи. </vt:lpstr>
      <vt:lpstr>Социальная мини-прачечная Услуги  предоставляются в дневное время в отделениях срочной социальной помощи по часовому тарифу</vt:lpstr>
      <vt:lpstr>«Экипаж милосердия» Услуги сиделки предоставляются в дневное время в отделение срочной социальной помощи для ветеранов ВОВ и инвалидов I группы.  </vt:lpstr>
      <vt:lpstr>Презентация PowerPoint</vt:lpstr>
      <vt:lpstr>Презентация PowerPoint</vt:lpstr>
      <vt:lpstr>Председатель Попечительского совета - Щербаков Иван Михайлович, заместитель председателя Совета ветеранов войны, труда, военной службы. Члены Совета принимают активное участие во всех мероприятиях Центра, в работе «мобильной бригады» по обращению граждан пожилого возраста и инвалидов. </vt:lpstr>
      <vt:lpstr>В 2014 году создан Совет трудового коллектива Центра, председателем которого является Джанкуланова Зулета Магометовна – заведующая обособленным подразделением  по Адыге-Хабльскому муниципальному району. </vt:lpstr>
      <vt:lpstr>2 специалиста Центра приняли участие в  двух Международных форумах и конференциях (г. Москва) по организации новых форм работы, путей внедрения новых технологий в повышении качества жизни людей зрелого и старшего  возраста. </vt:lpstr>
      <vt:lpstr>Трижды были организованы тематические поездки по обмену опытом в Государственное бюджетное учреждение социального обслуживания «Предгорный комплексный центр социального обслуживания населения»  ст. Ессентукская, Ставропольского края. </vt:lpstr>
      <vt:lpstr>Презентация PowerPoint</vt:lpstr>
      <vt:lpstr>Презентация PowerPoint</vt:lpstr>
      <vt:lpstr>Презентация PowerPoint</vt:lpstr>
      <vt:lpstr>В гостях в  РГБУ «Специальный дом-интернат для престарелых и инвалидов» ст. Кардоникской</vt:lpstr>
      <vt:lpstr>Наша помощь пригодилась и Республиканскому социально-реабилитационному центру «Надежда» для несовершеннолетних, на территории лагеря «Сосенка» в пос. Даусуз </vt:lpstr>
      <vt:lpstr>Наши спонсоры</vt:lpstr>
      <vt:lpstr>День социального работника</vt:lpstr>
      <vt:lpstr>Презентация PowerPoint</vt:lpstr>
      <vt:lpstr>Умеем работать – умеем отдыхать!</vt:lpstr>
      <vt:lpstr>Презентация PowerPoint</vt:lpstr>
      <vt:lpstr>Задачи Центра на 2015 год: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Республиканское бюджетное учреждение «Центр  социального обслуживания населения»</dc:title>
  <dc:creator>RBY</dc:creator>
  <cp:lastModifiedBy>Art Holl</cp:lastModifiedBy>
  <cp:revision>185</cp:revision>
  <dcterms:created xsi:type="dcterms:W3CDTF">2015-04-21T11:26:56Z</dcterms:created>
  <dcterms:modified xsi:type="dcterms:W3CDTF">2015-05-30T16:00:14Z</dcterms:modified>
</cp:coreProperties>
</file>